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9" r:id="rId4"/>
    <p:sldId id="272" r:id="rId5"/>
    <p:sldId id="27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5" d="100"/>
          <a:sy n="85" d="100"/>
        </p:scale>
        <p:origin x="499"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125195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316843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417459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56012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6730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9DB68-2CF6-4E6B-8640-EFF5784C684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390343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9DB68-2CF6-4E6B-8640-EFF5784C684E}"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62826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9DB68-2CF6-4E6B-8640-EFF5784C684E}"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8572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9DB68-2CF6-4E6B-8640-EFF5784C684E}"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202234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9DB68-2CF6-4E6B-8640-EFF5784C684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33608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9DB68-2CF6-4E6B-8640-EFF5784C684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260274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9DB68-2CF6-4E6B-8640-EFF5784C684E}" type="datetimeFigureOut">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33CB2-E4E4-4451-842C-12FCFA2FDAF5}" type="slidenum">
              <a:rPr lang="en-US" smtClean="0"/>
              <a:t>‹#›</a:t>
            </a:fld>
            <a:endParaRPr lang="en-US"/>
          </a:p>
        </p:txBody>
      </p:sp>
    </p:spTree>
    <p:extLst>
      <p:ext uri="{BB962C8B-B14F-4D97-AF65-F5344CB8AC3E}">
        <p14:creationId xmlns:p14="http://schemas.microsoft.com/office/powerpoint/2010/main" val="3544448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748" y="1882588"/>
            <a:ext cx="12077252" cy="4975412"/>
          </a:xfrm>
        </p:spPr>
        <p:txBody>
          <a:bodyPr>
            <a:normAutofit/>
          </a:bodyPr>
          <a:lstStyle/>
          <a:p>
            <a:r>
              <a:rPr lang="en-US" sz="6600" dirty="0">
                <a:latin typeface="Impact" panose="020B0806030902050204" pitchFamily="34" charset="0"/>
              </a:rPr>
              <a:t>Accounting and Financial in Pharmacy Practice: Accounting Cycle</a:t>
            </a:r>
          </a:p>
          <a:p>
            <a:r>
              <a:rPr lang="en-US" sz="3600" b="1" dirty="0"/>
              <a:t>Yousef Ahmed </a:t>
            </a:r>
            <a:r>
              <a:rPr lang="en-US" sz="3600" b="1" dirty="0" err="1"/>
              <a:t>Alomi</a:t>
            </a:r>
            <a:r>
              <a:rPr lang="en-US" sz="3600" b="1" dirty="0"/>
              <a:t>, Ghadeer Zayed </a:t>
            </a:r>
            <a:r>
              <a:rPr lang="en-US" sz="3600" b="1" dirty="0" err="1"/>
              <a:t>Aljumah</a:t>
            </a:r>
            <a:r>
              <a:rPr lang="en-US" sz="3600" b="1" dirty="0"/>
              <a:t>, </a:t>
            </a:r>
            <a:br>
              <a:rPr lang="en-US" sz="3600" b="1" dirty="0"/>
            </a:br>
            <a:r>
              <a:rPr lang="en-US" sz="3600" b="1" dirty="0"/>
              <a:t>Nasser Rashid </a:t>
            </a:r>
            <a:r>
              <a:rPr lang="en-US" sz="3600" b="1" dirty="0" err="1"/>
              <a:t>Alohlie</a:t>
            </a:r>
            <a:r>
              <a:rPr lang="en-US" sz="3600" b="1" dirty="0"/>
              <a:t>, Naif Saleh </a:t>
            </a:r>
            <a:r>
              <a:rPr lang="en-US" sz="3600" b="1" dirty="0" err="1"/>
              <a:t>Alamri</a:t>
            </a:r>
            <a:r>
              <a:rPr lang="en-US" sz="3600" b="1" dirty="0"/>
              <a:t>, </a:t>
            </a:r>
            <a:br>
              <a:rPr lang="en-US" sz="3600" b="1" dirty="0"/>
            </a:br>
            <a:r>
              <a:rPr lang="en-US" sz="3600" b="1" dirty="0"/>
              <a:t>Maha Hussein </a:t>
            </a:r>
            <a:r>
              <a:rPr lang="en-US" sz="3600" b="1" dirty="0" err="1"/>
              <a:t>Almadany</a:t>
            </a:r>
            <a:r>
              <a:rPr lang="en-US" sz="3600" b="1" dirty="0"/>
              <a:t>, </a:t>
            </a:r>
            <a:r>
              <a:rPr lang="en-US" sz="3600" b="1" dirty="0" err="1"/>
              <a:t>Ghudair</a:t>
            </a:r>
            <a:r>
              <a:rPr lang="en-US" sz="3600" b="1" dirty="0"/>
              <a:t> Tashan </a:t>
            </a:r>
            <a:r>
              <a:rPr lang="en-US" sz="3600" b="1" dirty="0" err="1"/>
              <a:t>Alanazi</a:t>
            </a:r>
            <a:r>
              <a:rPr lang="en-US" sz="3600" b="1" dirty="0"/>
              <a:t>, </a:t>
            </a:r>
            <a:br>
              <a:rPr lang="en-US" sz="3600" b="1" dirty="0"/>
            </a:br>
            <a:r>
              <a:rPr lang="en-US" sz="3600" b="1" dirty="0"/>
              <a:t>Riyadh M </a:t>
            </a:r>
            <a:r>
              <a:rPr lang="en-US" sz="3600" b="1" dirty="0" err="1"/>
              <a:t>Alashban</a:t>
            </a:r>
            <a:r>
              <a:rPr lang="en-US" sz="3600" b="1" dirty="0"/>
              <a:t>, </a:t>
            </a:r>
            <a:r>
              <a:rPr lang="en-US" sz="3600" b="1" dirty="0" err="1"/>
              <a:t>Abeer</a:t>
            </a:r>
            <a:r>
              <a:rPr lang="en-US" sz="3600" b="1" dirty="0"/>
              <a:t> </a:t>
            </a:r>
            <a:r>
              <a:rPr lang="en-US" sz="3600" b="1" dirty="0" err="1"/>
              <a:t>Hussin</a:t>
            </a:r>
            <a:r>
              <a:rPr lang="en-US" sz="3600" b="1" dirty="0"/>
              <a:t> </a:t>
            </a:r>
            <a:r>
              <a:rPr lang="en-US" sz="3600" b="1" dirty="0" err="1"/>
              <a:t>Almasoudi</a:t>
            </a:r>
            <a:endParaRPr lang="en-US" sz="3600" b="1" dirty="0"/>
          </a:p>
        </p:txBody>
      </p:sp>
      <p:pic>
        <p:nvPicPr>
          <p:cNvPr id="5" name="Picture 4"/>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987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748" y="1829277"/>
            <a:ext cx="12077252" cy="5247666"/>
          </a:xfrm>
        </p:spPr>
        <p:txBody>
          <a:bodyPr>
            <a:normAutofit fontScale="92500"/>
          </a:bodyPr>
          <a:lstStyle/>
          <a:p>
            <a:pPr algn="just"/>
            <a:r>
              <a:rPr lang="en-US" sz="2200" b="1" dirty="0">
                <a:latin typeface="Arial Rounded MT Bold" panose="020F0704030504030204" pitchFamily="34" charset="0"/>
              </a:rPr>
              <a:t>ABSTRACT: </a:t>
            </a:r>
            <a:endParaRPr lang="en-US" sz="2000" dirty="0"/>
          </a:p>
          <a:p>
            <a:pPr algn="just"/>
            <a:r>
              <a:rPr lang="en-US" sz="2300" b="1" dirty="0">
                <a:latin typeface="Arial Rounded MT Bold" panose="020F0704030504030204" pitchFamily="34" charset="0"/>
              </a:rPr>
              <a:t>Objectives: </a:t>
            </a:r>
            <a:r>
              <a:rPr lang="en-US" sz="2300" dirty="0">
                <a:latin typeface="Arial Rounded MT Bold" panose="020F0704030504030204" pitchFamily="34" charset="0"/>
              </a:rPr>
              <a:t>To explore the accounting cycle policy and procedures in pharmacy practice as a new initiative in Saudi Arabia. </a:t>
            </a:r>
            <a:r>
              <a:rPr lang="en-US" sz="2300" b="1" dirty="0">
                <a:latin typeface="Arial Rounded MT Bold" panose="020F0704030504030204" pitchFamily="34" charset="0"/>
              </a:rPr>
              <a:t>Methods: </a:t>
            </a:r>
            <a:r>
              <a:rPr lang="en-US" sz="2300" dirty="0">
                <a:latin typeface="Arial Rounded MT Bold" panose="020F0704030504030204" pitchFamily="34" charset="0"/>
              </a:rPr>
              <a:t>It was a narrative review of pharmacy practice accounting cycle policy and procedures. Litterateur searched various databases, including PubMed, Medline, and Google Scholar. The search period is from the 1960s until 15 October 2023. The term is in full-text English and includes Case Reports, Classical Articles, Clinical Conferences, Clinical Studies, Clinical Trials, Evaluation Studies, Government Publications, Guidelines, Meta-Analysis, Observational Studies, Practice Guidelines, Randomized Controlled Trials, Reviews, Systematic Reviews, with Humans subject. All hospital or community pharmacy services are included in a search term. Besides, the National and international guidelines of general infection control in hospital practice. The committee of pharmacy accounting policy and procedures formulated and consisted of various expert members. That includes clinical pharmacists, accountant specialists, and financial experts. The guidelines of the policy draft by one member by the second member were reviewed and corrected. The third revision was by the accountant specialist. The topic emphasizes the accounting cycle of the Pharmacy policy.</a:t>
            </a:r>
          </a:p>
        </p:txBody>
      </p:sp>
      <p:pic>
        <p:nvPicPr>
          <p:cNvPr id="5" name="Picture 4"/>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183032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748" y="1739124"/>
            <a:ext cx="12077252" cy="5247666"/>
          </a:xfrm>
        </p:spPr>
        <p:txBody>
          <a:bodyPr>
            <a:normAutofit/>
          </a:bodyPr>
          <a:lstStyle/>
          <a:p>
            <a:pPr algn="l"/>
            <a:r>
              <a:rPr lang="en-US" sz="2200" b="1" dirty="0">
                <a:latin typeface="Arial Rounded MT Bold" panose="020F0704030504030204" pitchFamily="34" charset="0"/>
              </a:rPr>
              <a:t>ABSTRACT: </a:t>
            </a:r>
            <a:endParaRPr lang="en-US" sz="2300" b="1" dirty="0">
              <a:latin typeface="Arial Rounded MT Bold" panose="020F0704030504030204" pitchFamily="34" charset="0"/>
            </a:endParaRPr>
          </a:p>
          <a:p>
            <a:pPr algn="just"/>
            <a:r>
              <a:rPr lang="en-US" sz="2100" b="1" dirty="0">
                <a:latin typeface="Arial Rounded MT Bold" panose="020F0704030504030204" pitchFamily="34" charset="0"/>
              </a:rPr>
              <a:t>Results: </a:t>
            </a:r>
            <a:r>
              <a:rPr lang="en-US" sz="2100" dirty="0">
                <a:latin typeface="Arial Rounded MT Bold" panose="020F0704030504030204" pitchFamily="34" charset="0"/>
              </a:rPr>
              <a:t>The accounting cycle policy and procedures in pharmacy practice consisted of various items. That has included Transaction identification, Journal entry, Posting to the general ledger, and Trial balance preparation. Besides, adjusted trial balance, financial statement preparation, Closing entries, and Post-closing trial balance.</a:t>
            </a:r>
            <a:r>
              <a:rPr lang="en-US" sz="2100" b="1" dirty="0">
                <a:latin typeface="Arial Rounded MT Bold" panose="020F0704030504030204" pitchFamily="34" charset="0"/>
              </a:rPr>
              <a:t> Conclusion:</a:t>
            </a:r>
            <a:r>
              <a:rPr lang="en-US" sz="2100" dirty="0">
                <a:latin typeface="Arial Rounded MT Bold" panose="020F0704030504030204" pitchFamily="34" charset="0"/>
              </a:rPr>
              <a:t> financial statement preparation, Closing entries, and Post-closing trial balance. The accounting cycle policy and procedures are a new pharmacy initiative project. The accounting cycle policy and procedures in pharmacy practice provide accurate accounting and Financial Records, Improved Financial Management, Better tax compliance, and Improved Cash Flow Management and Decision Making. Therefore, the accounting cycle policy and procedures in pharmacy practice are highly recommended for pharmacy career professionals in Saudi Arabia.</a:t>
            </a:r>
          </a:p>
        </p:txBody>
      </p:sp>
      <p:pic>
        <p:nvPicPr>
          <p:cNvPr id="5" name="Picture 4"/>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95330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latin typeface="Arial Rounded MT Bold" panose="020F0704030504030204" pitchFamily="34" charset="0"/>
              </a:rPr>
              <a:t>Key Words : </a:t>
            </a:r>
          </a:p>
          <a:p>
            <a:r>
              <a:rPr lang="en-US" sz="2100" b="1" dirty="0"/>
              <a:t>Accounting, </a:t>
            </a:r>
          </a:p>
          <a:p>
            <a:r>
              <a:rPr lang="en-US" sz="2100" b="1" dirty="0"/>
              <a:t>Financial, </a:t>
            </a:r>
          </a:p>
          <a:p>
            <a:r>
              <a:rPr lang="en-US" sz="2100" b="1" dirty="0"/>
              <a:t>Policy, </a:t>
            </a:r>
          </a:p>
          <a:p>
            <a:r>
              <a:rPr lang="en-US" sz="2100" b="1" dirty="0"/>
              <a:t>Pharmacy, </a:t>
            </a:r>
          </a:p>
          <a:p>
            <a:r>
              <a:rPr lang="en-US" sz="2100" b="1" dirty="0"/>
              <a:t>Cycle, </a:t>
            </a:r>
          </a:p>
          <a:p>
            <a:r>
              <a:rPr lang="en-US" sz="2100" b="1" dirty="0"/>
              <a:t>Saudi Arabia.</a:t>
            </a:r>
          </a:p>
        </p:txBody>
      </p:sp>
      <p:pic>
        <p:nvPicPr>
          <p:cNvPr id="4" name="Picture 3"/>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10772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84D4-F8AA-A3FE-F4A8-7BFCBBA03225}"/>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79D41EB4-F5C2-A0DE-D6E5-5FED7F6F0B5B}"/>
              </a:ext>
            </a:extLst>
          </p:cNvPr>
          <p:cNvPicPr>
            <a:picLocks noChangeAspect="1"/>
          </p:cNvPicPr>
          <p:nvPr/>
        </p:nvPicPr>
        <p:blipFill>
          <a:blip r:embed="rId2"/>
          <a:stretch>
            <a:fillRect/>
          </a:stretch>
        </p:blipFill>
        <p:spPr>
          <a:xfrm>
            <a:off x="0" y="0"/>
            <a:ext cx="12192000" cy="1724025"/>
          </a:xfrm>
          <a:prstGeom prst="rect">
            <a:avLst/>
          </a:prstGeom>
        </p:spPr>
      </p:pic>
      <p:pic>
        <p:nvPicPr>
          <p:cNvPr id="5" name="Picture 4">
            <a:extLst>
              <a:ext uri="{FF2B5EF4-FFF2-40B4-BE49-F238E27FC236}">
                <a16:creationId xmlns:a16="http://schemas.microsoft.com/office/drawing/2014/main" id="{C68E197B-D2E1-C81B-8A6A-5C52D5F834F9}"/>
              </a:ext>
            </a:extLst>
          </p:cNvPr>
          <p:cNvPicPr>
            <a:picLocks noChangeAspect="1"/>
          </p:cNvPicPr>
          <p:nvPr/>
        </p:nvPicPr>
        <p:blipFill>
          <a:blip r:embed="rId3"/>
          <a:stretch>
            <a:fillRect/>
          </a:stretch>
        </p:blipFill>
        <p:spPr>
          <a:xfrm>
            <a:off x="4468495" y="1875572"/>
            <a:ext cx="3255010" cy="4789388"/>
          </a:xfrm>
          <a:prstGeom prst="rect">
            <a:avLst/>
          </a:prstGeom>
        </p:spPr>
      </p:pic>
    </p:spTree>
    <p:extLst>
      <p:ext uri="{BB962C8B-B14F-4D97-AF65-F5344CB8AC3E}">
        <p14:creationId xmlns:p14="http://schemas.microsoft.com/office/powerpoint/2010/main" val="179629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304" y="1958066"/>
            <a:ext cx="11797048" cy="4648796"/>
          </a:xfrm>
        </p:spPr>
        <p:txBody>
          <a:bodyPr>
            <a:normAutofit/>
          </a:bodyPr>
          <a:lstStyle/>
          <a:p>
            <a:pPr algn="l"/>
            <a:r>
              <a:rPr lang="en-US" b="1" dirty="0">
                <a:latin typeface="Arial Rounded MT Bold" panose="020F0704030504030204" pitchFamily="34" charset="0"/>
              </a:rPr>
              <a:t>CONCLUSION: </a:t>
            </a:r>
            <a:endParaRPr lang="en-US" sz="2300" b="1" dirty="0">
              <a:latin typeface="Arial Rounded MT Bold" panose="020F0704030504030204" pitchFamily="34" charset="0"/>
            </a:endParaRPr>
          </a:p>
          <a:p>
            <a:pPr algn="just"/>
            <a:r>
              <a:rPr lang="en-US" sz="2100" dirty="0">
                <a:latin typeface="Arial Rounded MT Bold" panose="020F0704030504030204" pitchFamily="34" charset="0"/>
              </a:rPr>
              <a:t>The accounting cycle policy and procedures in pharmacy practice is a new initiative for the overall performance of pharmaceutical care administration services. It is the cornerstone of the pharmacy accounting system in pharmacy practice. It consisted of a range of components together Transaction identification, Journal entry, Posting to the general ledger, and Trial balance preparation. Besides, adjusted trial balance, financial statement preparation, and Closing entries step. It is of particular note that the accounting cycle’s policies and procedures in Saudi Arabia’s pharmacy operations are reflected in the pharmacy’s accounting process to be implemented.</a:t>
            </a:r>
            <a:endParaRPr lang="en-US" sz="2100" b="1" dirty="0">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610361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514</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Rounded MT Bold</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1</dc:creator>
  <cp:lastModifiedBy>Suriya EMT</cp:lastModifiedBy>
  <cp:revision>54</cp:revision>
  <dcterms:created xsi:type="dcterms:W3CDTF">2018-11-10T07:13:39Z</dcterms:created>
  <dcterms:modified xsi:type="dcterms:W3CDTF">2023-09-19T11:56:30Z</dcterms:modified>
</cp:coreProperties>
</file>