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7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8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6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DB68-2CF6-4E6B-8640-EFF5784C684E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33CB2-E4E4-4451-842C-12FCFA2FD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52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DB68-2CF6-4E6B-8640-EFF5784C684E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33CB2-E4E4-4451-842C-12FCFA2FD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439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DB68-2CF6-4E6B-8640-EFF5784C684E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33CB2-E4E4-4451-842C-12FCFA2FD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593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DB68-2CF6-4E6B-8640-EFF5784C684E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33CB2-E4E4-4451-842C-12FCFA2FD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12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DB68-2CF6-4E6B-8640-EFF5784C684E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33CB2-E4E4-4451-842C-12FCFA2FD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3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DB68-2CF6-4E6B-8640-EFF5784C684E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33CB2-E4E4-4451-842C-12FCFA2FD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436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DB68-2CF6-4E6B-8640-EFF5784C684E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33CB2-E4E4-4451-842C-12FCFA2FD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265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DB68-2CF6-4E6B-8640-EFF5784C684E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33CB2-E4E4-4451-842C-12FCFA2FD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26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DB68-2CF6-4E6B-8640-EFF5784C684E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33CB2-E4E4-4451-842C-12FCFA2FD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342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DB68-2CF6-4E6B-8640-EFF5784C684E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33CB2-E4E4-4451-842C-12FCFA2FD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83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DB68-2CF6-4E6B-8640-EFF5784C684E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33CB2-E4E4-4451-842C-12FCFA2FD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49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9DB68-2CF6-4E6B-8640-EFF5784C684E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33CB2-E4E4-4451-842C-12FCFA2FD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448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748" y="1882588"/>
            <a:ext cx="12077252" cy="4975412"/>
          </a:xfrm>
        </p:spPr>
        <p:txBody>
          <a:bodyPr>
            <a:normAutofit/>
          </a:bodyPr>
          <a:lstStyle/>
          <a:p>
            <a:r>
              <a:rPr lang="en-US" sz="6600" dirty="0">
                <a:latin typeface="Impact" panose="020B0806030902050204" pitchFamily="34" charset="0"/>
              </a:rPr>
              <a:t>Drug Review: </a:t>
            </a:r>
            <a:r>
              <a:rPr lang="en-US" sz="6600" dirty="0" err="1">
                <a:latin typeface="Impact" panose="020B0806030902050204" pitchFamily="34" charset="0"/>
              </a:rPr>
              <a:t>Oteseconazole</a:t>
            </a:r>
            <a:endParaRPr lang="en-US" sz="6600" dirty="0">
              <a:latin typeface="Impact" panose="020B0806030902050204" pitchFamily="34" charset="0"/>
            </a:endParaRPr>
          </a:p>
          <a:p>
            <a:r>
              <a:rPr lang="en-US" sz="3600" b="1" dirty="0" err="1"/>
              <a:t>Juman</a:t>
            </a:r>
            <a:r>
              <a:rPr lang="en-US" sz="3600" b="1" dirty="0"/>
              <a:t> </a:t>
            </a:r>
            <a:r>
              <a:rPr lang="en-US" sz="3600" b="1" dirty="0" err="1"/>
              <a:t>Alsaab</a:t>
            </a:r>
            <a:endParaRPr lang="en-US" sz="36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4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748" y="1829277"/>
            <a:ext cx="12077252" cy="5247666"/>
          </a:xfrm>
        </p:spPr>
        <p:txBody>
          <a:bodyPr>
            <a:normAutofit/>
          </a:bodyPr>
          <a:lstStyle/>
          <a:p>
            <a:pPr algn="just"/>
            <a:r>
              <a:rPr lang="en-US" sz="2300" b="1" dirty="0">
                <a:latin typeface="Arial Rounded MT Bold" panose="020F0704030504030204" pitchFamily="34" charset="0"/>
              </a:rPr>
              <a:t>Registrations:</a:t>
            </a:r>
            <a:r>
              <a:rPr lang="en-US" sz="2300" dirty="0">
                <a:latin typeface="Arial Rounded MT Bold" panose="020F0704030504030204" pitchFamily="34" charset="0"/>
              </a:rPr>
              <a:t> It had been registered in the following countries: United Kingdom (U.K.), United States of America (USA), Canada, and Saudi Arabia (SA).</a:t>
            </a:r>
          </a:p>
          <a:p>
            <a:pPr algn="just"/>
            <a:r>
              <a:rPr lang="en-US" sz="2300" b="1" dirty="0">
                <a:latin typeface="Arial Rounded MT Bold" panose="020F0704030504030204" pitchFamily="34" charset="0"/>
              </a:rPr>
              <a:t>Trade name (USA.);</a:t>
            </a:r>
            <a:r>
              <a:rPr lang="en-US" sz="2300" dirty="0">
                <a:latin typeface="Arial Rounded MT Bold" panose="020F0704030504030204" pitchFamily="34" charset="0"/>
              </a:rPr>
              <a:t> VIVJOA ®</a:t>
            </a:r>
          </a:p>
          <a:p>
            <a:pPr algn="just"/>
            <a:r>
              <a:rPr lang="en-US" sz="2300" b="1" dirty="0">
                <a:latin typeface="Arial Rounded MT Bold" panose="020F0704030504030204" pitchFamily="34" charset="0"/>
              </a:rPr>
              <a:t>Registration number (S.A.):</a:t>
            </a:r>
            <a:r>
              <a:rPr lang="en-US" sz="2300" dirty="0">
                <a:latin typeface="Arial Rounded MT Bold" panose="020F0704030504030204" pitchFamily="34" charset="0"/>
              </a:rPr>
              <a:t> Not available</a:t>
            </a:r>
          </a:p>
          <a:p>
            <a:pPr algn="just"/>
            <a:r>
              <a:rPr lang="en-US" sz="2300" b="1" dirty="0">
                <a:latin typeface="Arial Rounded MT Bold" panose="020F0704030504030204" pitchFamily="34" charset="0"/>
              </a:rPr>
              <a:t>Insurance Drug Formulary (S.A.):</a:t>
            </a:r>
            <a:r>
              <a:rPr lang="en-US" sz="2300" dirty="0">
                <a:latin typeface="Arial Rounded MT Bold" panose="020F0704030504030204" pitchFamily="34" charset="0"/>
              </a:rPr>
              <a:t> Not available</a:t>
            </a:r>
          </a:p>
          <a:p>
            <a:pPr algn="just"/>
            <a:r>
              <a:rPr lang="en-US" sz="2300" b="1" dirty="0">
                <a:latin typeface="Arial Rounded MT Bold" panose="020F0704030504030204" pitchFamily="34" charset="0"/>
              </a:rPr>
              <a:t>General Information:</a:t>
            </a:r>
          </a:p>
          <a:p>
            <a:pPr algn="just"/>
            <a:r>
              <a:rPr lang="en-US" sz="2300" b="1" dirty="0">
                <a:latin typeface="Arial Rounded MT Bold" panose="020F0704030504030204" pitchFamily="34" charset="0"/>
              </a:rPr>
              <a:t>Registered Company:</a:t>
            </a:r>
            <a:r>
              <a:rPr lang="en-US" sz="2300" dirty="0">
                <a:latin typeface="Arial Rounded MT Bold" panose="020F0704030504030204" pitchFamily="34" charset="0"/>
              </a:rPr>
              <a:t> </a:t>
            </a:r>
            <a:r>
              <a:rPr lang="en-US" sz="2300" dirty="0" err="1">
                <a:latin typeface="Arial Rounded MT Bold" panose="020F0704030504030204" pitchFamily="34" charset="0"/>
              </a:rPr>
              <a:t>Mycovia</a:t>
            </a:r>
            <a:r>
              <a:rPr lang="en-US" sz="2300" dirty="0">
                <a:latin typeface="Arial Rounded MT Bold" panose="020F0704030504030204" pitchFamily="34" charset="0"/>
              </a:rPr>
              <a:t> Pharmaceuticals, Inc.</a:t>
            </a:r>
          </a:p>
          <a:p>
            <a:pPr algn="just"/>
            <a:r>
              <a:rPr lang="en-US" sz="2300" b="1" dirty="0">
                <a:latin typeface="Arial Rounded MT Bold" panose="020F0704030504030204" pitchFamily="34" charset="0"/>
              </a:rPr>
              <a:t>Regulatory Status:</a:t>
            </a:r>
            <a:r>
              <a:rPr lang="en-US" sz="2300" dirty="0">
                <a:latin typeface="Arial Rounded MT Bold" panose="020F0704030504030204" pitchFamily="34" charset="0"/>
              </a:rPr>
              <a:t> R.X.</a:t>
            </a:r>
          </a:p>
          <a:p>
            <a:pPr algn="just"/>
            <a:r>
              <a:rPr lang="en-US" sz="2300" b="1" dirty="0">
                <a:latin typeface="Arial Rounded MT Bold" panose="020F0704030504030204" pitchFamily="34" charset="0"/>
              </a:rPr>
              <a:t>Mechanism of Action:</a:t>
            </a:r>
          </a:p>
          <a:p>
            <a:pPr algn="just"/>
            <a:r>
              <a:rPr lang="en-US" sz="2300" dirty="0">
                <a:latin typeface="Arial Rounded MT Bold" panose="020F0704030504030204" pitchFamily="34" charset="0"/>
              </a:rPr>
              <a:t>Inhibitor targeting the fungal sterol by inhibition of CYP51 results accumulation of 14-methylated sterols, which are toxic to fungi.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326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084D4-F8AA-A3FE-F4A8-7BFCBBA03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D41EB4-F5C2-A0DE-D6E5-5FED7F6F0B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7240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C5C86C5-19FB-EEE5-589D-9FA1BA0C44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781" y="2055813"/>
            <a:ext cx="11736438" cy="4248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299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108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Rounded MT Bold</vt:lpstr>
      <vt:lpstr>Calibri</vt:lpstr>
      <vt:lpstr>Calibri Light</vt:lpstr>
      <vt:lpstr>Impact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 1</dc:creator>
  <cp:lastModifiedBy>Suriya EMT</cp:lastModifiedBy>
  <cp:revision>57</cp:revision>
  <dcterms:created xsi:type="dcterms:W3CDTF">2018-11-10T07:13:39Z</dcterms:created>
  <dcterms:modified xsi:type="dcterms:W3CDTF">2024-02-23T11:08:07Z</dcterms:modified>
</cp:coreProperties>
</file>