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9" r:id="rId4"/>
    <p:sldId id="271" r:id="rId5"/>
    <p:sldId id="26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14177"/>
            <a:ext cx="12077252" cy="5326852"/>
          </a:xfrm>
        </p:spPr>
        <p:txBody>
          <a:bodyPr>
            <a:normAutofit fontScale="92500" lnSpcReduction="10000"/>
          </a:bodyPr>
          <a:lstStyle/>
          <a:p>
            <a:r>
              <a:rPr lang="en-US" sz="5400" dirty="0">
                <a:latin typeface="Impact" panose="020B0806030902050204" pitchFamily="34" charset="0"/>
              </a:rPr>
              <a:t>National Survey of Drug Information Centers’ practice: Evidence-Based Medicine-Therapeutics Guidelines </a:t>
            </a:r>
            <a:endParaRPr lang="en-US" sz="5400" dirty="0" smtClean="0">
              <a:latin typeface="Impact" panose="020B0806030902050204" pitchFamily="34" charset="0"/>
            </a:endParaRPr>
          </a:p>
          <a:p>
            <a:r>
              <a:rPr lang="en-US" sz="5400" dirty="0" smtClean="0">
                <a:latin typeface="Impact" panose="020B0806030902050204" pitchFamily="34" charset="0"/>
              </a:rPr>
              <a:t>(</a:t>
            </a:r>
            <a:r>
              <a:rPr lang="en-US" sz="5400" dirty="0">
                <a:latin typeface="Impact" panose="020B0806030902050204" pitchFamily="34" charset="0"/>
              </a:rPr>
              <a:t>EBM-TG) System at Ministry of Health hospitals in Saudi Arabia</a:t>
            </a:r>
            <a:endParaRPr lang="en-US" sz="5400" dirty="0" smtClean="0">
              <a:latin typeface="Impact" panose="020B0806030902050204" pitchFamily="34" charset="0"/>
            </a:endParaRPr>
          </a:p>
          <a:p>
            <a:endParaRPr lang="en-US" sz="3600" dirty="0">
              <a:latin typeface="Impact" panose="020B0806030902050204" pitchFamily="34" charset="0"/>
            </a:endParaRPr>
          </a:p>
          <a:p>
            <a:r>
              <a:rPr lang="en-US" sz="3600" b="1" dirty="0"/>
              <a:t>Yousef Ahmed </a:t>
            </a:r>
            <a:r>
              <a:rPr lang="en-US" sz="3600" b="1" dirty="0" err="1"/>
              <a:t>Alomi</a:t>
            </a:r>
            <a:r>
              <a:rPr lang="en-US" sz="3600" b="1" dirty="0"/>
              <a:t>, Saeed </a:t>
            </a:r>
            <a:r>
              <a:rPr lang="en-US" sz="3600" b="1" dirty="0" err="1"/>
              <a:t>Jamaan</a:t>
            </a:r>
            <a:r>
              <a:rPr lang="en-US" sz="3600" b="1" dirty="0"/>
              <a:t> </a:t>
            </a:r>
            <a:r>
              <a:rPr lang="en-US" sz="3600" b="1" dirty="0" err="1"/>
              <a:t>Alghamdi</a:t>
            </a:r>
            <a:r>
              <a:rPr lang="en-US" sz="3600" b="1" dirty="0"/>
              <a:t>, </a:t>
            </a:r>
            <a:endParaRPr lang="en-US" sz="3600" b="1" dirty="0" smtClean="0"/>
          </a:p>
          <a:p>
            <a:r>
              <a:rPr lang="en-US" sz="3600" b="1" dirty="0" err="1" smtClean="0"/>
              <a:t>Radi</a:t>
            </a:r>
            <a:r>
              <a:rPr lang="en-US" sz="3600" b="1" dirty="0" smtClean="0"/>
              <a:t> </a:t>
            </a:r>
            <a:r>
              <a:rPr lang="en-US" sz="3600" b="1" dirty="0"/>
              <a:t>Abdullah </a:t>
            </a:r>
            <a:r>
              <a:rPr lang="en-US" sz="3600" b="1" dirty="0" err="1"/>
              <a:t>Alattyh</a:t>
            </a:r>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0304" y="1939635"/>
            <a:ext cx="11887200" cy="4918365"/>
          </a:xfrm>
        </p:spPr>
        <p:txBody>
          <a:bodyPr>
            <a:normAutofit lnSpcReduction="10000"/>
          </a:bodyPr>
          <a:lstStyle/>
          <a:p>
            <a:pPr algn="just"/>
            <a:r>
              <a:rPr lang="en-US" sz="3000" b="1" dirty="0">
                <a:latin typeface="Arial Rounded MT Bold" panose="020F0704030504030204" pitchFamily="34" charset="0"/>
              </a:rPr>
              <a:t>ABSTRACT: </a:t>
            </a:r>
            <a:endParaRPr lang="en-US" sz="3000" dirty="0"/>
          </a:p>
          <a:p>
            <a:pPr algn="just"/>
            <a:r>
              <a:rPr lang="en-US" b="1">
                <a:latin typeface="Arial Rounded MT Bold" panose="020F0704030504030204" pitchFamily="34" charset="0"/>
              </a:rPr>
              <a:t>Objective</a:t>
            </a:r>
            <a:r>
              <a:rPr lang="en-US" b="1" smtClean="0">
                <a:latin typeface="Arial Rounded MT Bold" panose="020F0704030504030204" pitchFamily="34" charset="0"/>
              </a:rPr>
              <a:t>:</a:t>
            </a:r>
            <a:r>
              <a:rPr lang="en-US" smtClean="0">
                <a:latin typeface="Arial Rounded MT Bold" panose="020F0704030504030204" pitchFamily="34" charset="0"/>
              </a:rPr>
              <a:t> </a:t>
            </a:r>
            <a:r>
              <a:rPr lang="en-US" dirty="0" smtClean="0">
                <a:latin typeface="Arial Rounded MT Bold" panose="020F0704030504030204" pitchFamily="34" charset="0"/>
              </a:rPr>
              <a:t>To explore the practice at the National Survey of Drug Information Centers in Saudi Arabia with an emphasis on Evidence-Based Medicine-Therapeutics Guidelines (EBM-TGs) System at Ministry of Health hospitals. </a:t>
            </a:r>
          </a:p>
          <a:p>
            <a:pPr algn="just"/>
            <a:r>
              <a:rPr lang="en-US" b="1" dirty="0" smtClean="0">
                <a:latin typeface="Arial Rounded MT Bold" panose="020F0704030504030204" pitchFamily="34" charset="0"/>
              </a:rPr>
              <a:t>Methods</a:t>
            </a:r>
            <a:r>
              <a:rPr lang="en-US" b="1" dirty="0">
                <a:latin typeface="Arial Rounded MT Bold" panose="020F0704030504030204" pitchFamily="34" charset="0"/>
              </a:rPr>
              <a:t>: </a:t>
            </a:r>
            <a:r>
              <a:rPr lang="en-US" dirty="0">
                <a:latin typeface="Arial Rounded MT Bold" panose="020F0704030504030204" pitchFamily="34" charset="0"/>
              </a:rPr>
              <a:t>This is a 4-month </a:t>
            </a:r>
            <a:r>
              <a:rPr lang="en-US" dirty="0" err="1">
                <a:latin typeface="Arial Rounded MT Bold" panose="020F0704030504030204" pitchFamily="34" charset="0"/>
              </a:rPr>
              <a:t>crosssectional</a:t>
            </a:r>
            <a:r>
              <a:rPr lang="en-US" dirty="0">
                <a:latin typeface="Arial Rounded MT Bold" panose="020F0704030504030204" pitchFamily="34" charset="0"/>
              </a:rPr>
              <a:t> national survey of the Drug Information Services at MOH. The survey contains 10 domains with a total of 181 questions designed by the authors. The questions were derived from the International Pharmaceutical Federation, American Society of Health-System Pharmacists best practice guidelines. The survey was distributed to 40 hospital pharmacies that run drug information services. In this study, the domain Medication-Use Evaluation System was explored and analyzed. It consisted of seven questions about the written policies and procedures and application methods for EBM-TG in the drug information centers. The data were analyzed through the Survey Monkey system.</a:t>
            </a:r>
          </a:p>
          <a:p>
            <a:endParaRPr lang="en-US" sz="3600" b="1" dirty="0"/>
          </a:p>
        </p:txBody>
      </p:sp>
      <p:pic>
        <p:nvPicPr>
          <p:cNvPr id="6" name="Picture 5"/>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3314573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5100" y="1825625"/>
            <a:ext cx="11823700" cy="4351338"/>
          </a:xfrm>
        </p:spPr>
        <p:txBody>
          <a:bodyPr>
            <a:noAutofit/>
          </a:bodyPr>
          <a:lstStyle/>
          <a:p>
            <a:pPr marL="0" indent="0" algn="just">
              <a:buNone/>
            </a:pPr>
            <a:r>
              <a:rPr lang="en-US" sz="2300" b="1" dirty="0">
                <a:latin typeface="Arial Rounded MT Bold" panose="020F0704030504030204" pitchFamily="34" charset="0"/>
              </a:rPr>
              <a:t>Results: </a:t>
            </a:r>
            <a:r>
              <a:rPr lang="en-US" sz="2000" dirty="0">
                <a:latin typeface="Arial Rounded MT Bold" panose="020F0704030504030204" pitchFamily="34" charset="0"/>
              </a:rPr>
              <a:t>The response rate was found to be around 88.88%. According to the results, written policies and procedures for EBM-TGs existed only in 18 (45%) hospitals and approximately 25–100% of the elements implementations. EBM-TG monitoring system is available live in only 17 (42.5%) hospitals applying approximately 25–100% of the elements. According to our results, in only 18 (45%) hospitals, the patients receive appropriate care due to EBM-TGs. There is evidence that the EBM-TG Indicators existed in only 19 (45.5%) hospitals applying approximately 25–100% of the elements. Process for improving EBM-TG system exists in 20 (50%) hospitals applying approximately 25–100% of the elements</a:t>
            </a:r>
            <a:r>
              <a:rPr lang="en-US" sz="2000" dirty="0" smtClean="0">
                <a:latin typeface="Arial Rounded MT Bold" panose="020F0704030504030204" pitchFamily="34" charset="0"/>
              </a:rPr>
              <a:t>.</a:t>
            </a:r>
          </a:p>
          <a:p>
            <a:pPr marL="0" indent="0" algn="just">
              <a:buNone/>
            </a:pPr>
            <a:r>
              <a:rPr lang="en-US" sz="2000" b="1" dirty="0">
                <a:latin typeface="Arial Rounded MT Bold" panose="020F0704030504030204" pitchFamily="34" charset="0"/>
              </a:rPr>
              <a:t>Conclusion: </a:t>
            </a:r>
            <a:r>
              <a:rPr lang="en-US" sz="2000" dirty="0">
                <a:latin typeface="Arial Rounded MT Bold" panose="020F0704030504030204" pitchFamily="34" charset="0"/>
              </a:rPr>
              <a:t>There a poor application of EBM-TGs in the practice of drug information centers. Implementation of EBM-TG system improves patient outcomes which avoids unnecessary additional costs in the healthcare system.</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63822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pic>
        <p:nvPicPr>
          <p:cNvPr id="11" name="Content Placeholder 10"/>
          <p:cNvPicPr>
            <a:picLocks noGrp="1" noChangeAspect="1"/>
          </p:cNvPicPr>
          <p:nvPr>
            <p:ph idx="1"/>
          </p:nvPr>
        </p:nvPicPr>
        <p:blipFill>
          <a:blip r:embed="rId3"/>
          <a:stretch>
            <a:fillRect/>
          </a:stretch>
        </p:blipFill>
        <p:spPr>
          <a:xfrm>
            <a:off x="1014185" y="1910673"/>
            <a:ext cx="10163629" cy="4749346"/>
          </a:xfrm>
          <a:prstGeom prst="rect">
            <a:avLst/>
          </a:prstGeom>
        </p:spPr>
      </p:pic>
    </p:spTree>
    <p:extLst>
      <p:ext uri="{BB962C8B-B14F-4D97-AF65-F5344CB8AC3E}">
        <p14:creationId xmlns:p14="http://schemas.microsoft.com/office/powerpoint/2010/main" val="2261661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96214" y="1825625"/>
            <a:ext cx="11526592" cy="4351338"/>
          </a:xfrm>
        </p:spPr>
        <p:txBody>
          <a:bodyPr>
            <a:normAutofit/>
          </a:bodyPr>
          <a:lstStyle/>
          <a:p>
            <a:pPr marL="0" indent="0">
              <a:buNone/>
            </a:pPr>
            <a:r>
              <a:rPr lang="en-US" sz="3000" b="1" dirty="0" smtClean="0">
                <a:latin typeface="Arial Rounded MT Bold" panose="020F0704030504030204" pitchFamily="34" charset="0"/>
              </a:rPr>
              <a:t>CONCLUSION </a:t>
            </a:r>
          </a:p>
          <a:p>
            <a:pPr marL="0" indent="0" algn="just">
              <a:buNone/>
            </a:pPr>
            <a:r>
              <a:rPr lang="en-US" sz="2400" dirty="0">
                <a:latin typeface="Arial Rounded MT Bold" panose="020F0704030504030204" pitchFamily="34" charset="0"/>
              </a:rPr>
              <a:t>EBM-TGs are a new concept in the pharmacy field of DICs practice. Systemic implementation of EBM-TGs with education and training, close monitoring, and repeating the survey of the application of such new system improves DICs services and may prevent economic burden in the healthcare system at MOH hospitals in KSA.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048224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397</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30</cp:revision>
  <dcterms:created xsi:type="dcterms:W3CDTF">2018-11-10T07:13:39Z</dcterms:created>
  <dcterms:modified xsi:type="dcterms:W3CDTF">2019-09-25T04:54:15Z</dcterms:modified>
</cp:coreProperties>
</file>