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7" r:id="rId3"/>
    <p:sldId id="269" r:id="rId4"/>
    <p:sldId id="273" r:id="rId5"/>
    <p:sldId id="270" r:id="rId6"/>
    <p:sldId id="271" r:id="rId7"/>
    <p:sldId id="26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4434" autoAdjust="0"/>
  </p:normalViewPr>
  <p:slideViewPr>
    <p:cSldViewPr snapToGrid="0">
      <p:cViewPr varScale="1">
        <p:scale>
          <a:sx n="70" d="100"/>
          <a:sy n="70"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2099256"/>
            <a:ext cx="12077252" cy="4623516"/>
          </a:xfrm>
        </p:spPr>
        <p:txBody>
          <a:bodyPr>
            <a:normAutofit lnSpcReduction="10000"/>
          </a:bodyPr>
          <a:lstStyle/>
          <a:p>
            <a:r>
              <a:rPr lang="en-US" sz="6000" dirty="0">
                <a:latin typeface="Impact" panose="020B0806030902050204" pitchFamily="34" charset="0"/>
              </a:rPr>
              <a:t>Healthcare Professional’s Perception and Attitude toward Pharmacist during Pharmacy Visit in Saudi Arabia</a:t>
            </a:r>
            <a:endParaRPr lang="en-US" sz="6000" dirty="0" smtClean="0">
              <a:latin typeface="Impact" panose="020B0806030902050204" pitchFamily="34" charset="0"/>
            </a:endParaRPr>
          </a:p>
          <a:p>
            <a:endParaRPr lang="en-US" sz="3600" dirty="0">
              <a:latin typeface="Impact" panose="020B0806030902050204" pitchFamily="34" charset="0"/>
            </a:endParaRPr>
          </a:p>
          <a:p>
            <a:r>
              <a:rPr lang="en-US" sz="3600" b="1" dirty="0"/>
              <a:t>Yousef Ahmed </a:t>
            </a:r>
            <a:r>
              <a:rPr lang="en-US" sz="3600" b="1" dirty="0" err="1"/>
              <a:t>Alomi</a:t>
            </a:r>
            <a:r>
              <a:rPr lang="en-US" sz="3600" b="1" dirty="0"/>
              <a:t>, Sarah Abdullah Al-</a:t>
            </a:r>
            <a:r>
              <a:rPr lang="en-US" sz="3600" b="1" dirty="0" err="1"/>
              <a:t>Hathlool</a:t>
            </a:r>
            <a:r>
              <a:rPr lang="en-US" sz="3600" b="1" dirty="0"/>
              <a:t>, Maryam Ibrahim </a:t>
            </a:r>
            <a:r>
              <a:rPr lang="en-US" sz="3600" b="1" dirty="0" err="1"/>
              <a:t>Almulhim</a:t>
            </a:r>
            <a:r>
              <a:rPr lang="en-US" sz="3600" b="1" dirty="0"/>
              <a:t>, </a:t>
            </a:r>
            <a:r>
              <a:rPr lang="en-US" sz="3600" b="1" dirty="0" err="1"/>
              <a:t>Amal</a:t>
            </a:r>
            <a:r>
              <a:rPr lang="en-US" sz="3600" b="1" dirty="0"/>
              <a:t> Ali </a:t>
            </a:r>
            <a:r>
              <a:rPr lang="en-US" sz="3600" b="1" dirty="0" err="1"/>
              <a:t>Alashaq</a:t>
            </a:r>
            <a:r>
              <a:rPr lang="en-US" sz="3600" b="1" dirty="0"/>
              <a:t>, Yousef </a:t>
            </a:r>
            <a:r>
              <a:rPr lang="en-US" sz="3600" b="1" dirty="0" err="1"/>
              <a:t>Aboshalaf</a:t>
            </a:r>
            <a:r>
              <a:rPr lang="en-US" sz="3600" b="1" dirty="0"/>
              <a:t>, </a:t>
            </a:r>
            <a:r>
              <a:rPr lang="en-US" sz="3600" b="1" dirty="0" err="1"/>
              <a:t>Mytham</a:t>
            </a:r>
            <a:r>
              <a:rPr lang="en-US" sz="3600" b="1" dirty="0"/>
              <a:t> Al-Ethan</a:t>
            </a:r>
            <a:endParaRPr lang="en-US" sz="3600" b="1" dirty="0"/>
          </a:p>
        </p:txBody>
      </p:sp>
      <p:pic>
        <p:nvPicPr>
          <p:cNvPr id="6" name="Picture 5"/>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39636"/>
            <a:ext cx="11887200" cy="4918364"/>
          </a:xfrm>
        </p:spPr>
        <p:txBody>
          <a:bodyPr>
            <a:normAutofit fontScale="92500" lnSpcReduction="20000"/>
          </a:bodyPr>
          <a:lstStyle/>
          <a:p>
            <a:pPr algn="just"/>
            <a:r>
              <a:rPr lang="en-US" sz="3000" b="1" dirty="0">
                <a:latin typeface="Arial Rounded MT Bold" panose="020F0704030504030204" pitchFamily="34" charset="0"/>
              </a:rPr>
              <a:t>ABSTRACT: </a:t>
            </a:r>
            <a:endParaRPr lang="en-US" sz="3000" dirty="0"/>
          </a:p>
          <a:p>
            <a:pPr algn="just"/>
            <a:r>
              <a:rPr lang="en-US" b="1" dirty="0">
                <a:latin typeface="Arial Rounded MT Bold" panose="020F0704030504030204" pitchFamily="34" charset="0"/>
              </a:rPr>
              <a:t>Purpose: </a:t>
            </a:r>
            <a:r>
              <a:rPr lang="en-US" dirty="0">
                <a:latin typeface="Arial Rounded MT Bold" panose="020F0704030504030204" pitchFamily="34" charset="0"/>
              </a:rPr>
              <a:t>To explore the healthcare professional’s perception and attitude toward pharmacist during pharmacy visit in Saudi Arabia. </a:t>
            </a:r>
            <a:endParaRPr lang="en-US" dirty="0" smtClean="0">
              <a:latin typeface="Arial Rounded MT Bold" panose="020F0704030504030204" pitchFamily="34" charset="0"/>
            </a:endParaRPr>
          </a:p>
          <a:p>
            <a:pPr algn="just"/>
            <a:r>
              <a:rPr lang="en-US" b="1" dirty="0" smtClean="0">
                <a:latin typeface="Arial Rounded MT Bold" panose="020F0704030504030204" pitchFamily="34" charset="0"/>
              </a:rPr>
              <a:t>Methods</a:t>
            </a:r>
            <a:r>
              <a:rPr lang="en-US" b="1" dirty="0">
                <a:latin typeface="Arial Rounded MT Bold" panose="020F0704030504030204" pitchFamily="34" charset="0"/>
              </a:rPr>
              <a:t>: </a:t>
            </a:r>
            <a:r>
              <a:rPr lang="en-US" dirty="0">
                <a:latin typeface="Arial Rounded MT Bold" panose="020F0704030504030204" pitchFamily="34" charset="0"/>
              </a:rPr>
              <a:t>This is a 4-month cross-sectional survey of the healthcare professional’s perception toward pharmacist. The survey consisted of two parts: the first part collects demographic information and the second part has 49 questions divided into four domains: (1) the first domain captures information regarding healthcare professionals’ general perception of the pharmacist; (2) the second domain is regarding healthcare professionals’ perception of pharmaceutical care services; (3) the third domain is about healthcare professionals’ perception of visiting ambulatory care pharmacy; and (4) the fourth domain is regarding healthcare professionals perception of pharmacist’s relationship and counseling skills. All type of healthcare professionals included in the study. We used the 5-point </a:t>
            </a:r>
            <a:r>
              <a:rPr lang="en-US" dirty="0" err="1">
                <a:latin typeface="Arial Rounded MT Bold" panose="020F0704030504030204" pitchFamily="34" charset="0"/>
              </a:rPr>
              <a:t>Likert</a:t>
            </a:r>
            <a:r>
              <a:rPr lang="en-US" dirty="0">
                <a:latin typeface="Arial Rounded MT Bold" panose="020F0704030504030204" pitchFamily="34" charset="0"/>
              </a:rPr>
              <a:t> response scale system to obtain responses of the participants. There were open- and close-ended questions. The survey was distributed through social media, namely, </a:t>
            </a:r>
            <a:r>
              <a:rPr lang="en-US" dirty="0" err="1">
                <a:latin typeface="Arial Rounded MT Bold" panose="020F0704030504030204" pitchFamily="34" charset="0"/>
              </a:rPr>
              <a:t>WhatsApp</a:t>
            </a:r>
            <a:r>
              <a:rPr lang="en-US" dirty="0">
                <a:latin typeface="Arial Rounded MT Bold" panose="020F0704030504030204" pitchFamily="34" charset="0"/>
              </a:rPr>
              <a:t> to more than one thousand healthcare professionals throughout the Kingdom of Saudi Arabia. The survey was distributed in an electronic format and this study analyzes and presents data regarding domain three, that is, healthcare professionals’ perception of visiting ambulatory care pharmacy through the Survey Monkey system. </a:t>
            </a:r>
            <a:endParaRPr lang="en-US" b="1" dirty="0"/>
          </a:p>
        </p:txBody>
      </p:sp>
      <p:pic>
        <p:nvPicPr>
          <p:cNvPr id="6" name="Picture 5"/>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3314573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48563" cy="4871389"/>
          </a:xfrm>
        </p:spPr>
        <p:txBody>
          <a:bodyPr>
            <a:normAutofit fontScale="77500" lnSpcReduction="20000"/>
          </a:bodyPr>
          <a:lstStyle/>
          <a:p>
            <a:pPr marL="0" indent="0" algn="just">
              <a:buNone/>
            </a:pPr>
            <a:r>
              <a:rPr lang="en-US" b="1" dirty="0">
                <a:latin typeface="Arial Rounded MT Bold" panose="020F0704030504030204" pitchFamily="34" charset="0"/>
              </a:rPr>
              <a:t>Results: </a:t>
            </a:r>
            <a:r>
              <a:rPr lang="en-US" dirty="0">
                <a:latin typeface="Arial Rounded MT Bold" panose="020F0704030504030204" pitchFamily="34" charset="0"/>
              </a:rPr>
              <a:t>A total of 170 healthcare professionals responded to the survey. Of them, 150 (93.8%) were Saudi and 10 (6.25%) were non-Saudi professionals. There were 129 (75.9%) female and 41 (24.1%) male responders. Most of the healthcare providers were pharmacists (81 (47.65%)), others (33 (19.41%)), nurses (27 (15.88%)) and physician (23 (13.53%)). Most of the healthcare professional visited the pharmacy in the past 12 months (53 (31.36%)) for more than 10 times, whereas the others 40 (23.67%) visited at least 5–9 times. Most of the patients (143 (87.2%)) spent less than 16 min waiting for the medication from the pharmacy. The average score of healthcare professional’s general perception toward a pharmacist during pharmacy visit was 3.51. The statement “received all medications prescribed to me” received the highest score (4.05), whereas the statement “pharmacy’s waiting area is located at the convenient place” received the lowest score (3.07). The average score of healthcare professional’s perception toward a drug monitoring pharmacist during the pharmacy visit was 2.58. The statement with the highest score was “the patient revived a copy of prescription contained medications” (2.99), whereas the statement with the lowest score was “the pharmacist gives follow-up call to the patient as prescribed” (1.86). The score for general evaluation of pharmacy visit was (3.31) with preference to visit the pharmacy or recommend it to patient’s bothers or friends was (3.26). </a:t>
            </a:r>
            <a:endParaRPr lang="en-US" dirty="0">
              <a:latin typeface="Arial Rounded MT Bold" panose="020F0704030504030204" pitchFamily="34" charset="0"/>
            </a:endParaRP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23961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36728" y="1825625"/>
            <a:ext cx="10917072" cy="4351338"/>
          </a:xfrm>
        </p:spPr>
        <p:txBody>
          <a:bodyPr/>
          <a:lstStyle/>
          <a:p>
            <a:pPr marL="0" indent="0" algn="just">
              <a:buNone/>
            </a:pPr>
            <a:r>
              <a:rPr lang="en-US" sz="2300" b="1" dirty="0" smtClean="0">
                <a:latin typeface="Arial Rounded MT Bold" panose="020F0704030504030204" pitchFamily="34" charset="0"/>
              </a:rPr>
              <a:t>Conclusion: </a:t>
            </a:r>
            <a:r>
              <a:rPr lang="en-US" sz="2300" dirty="0" smtClean="0">
                <a:latin typeface="Arial Rounded MT Bold" panose="020F0704030504030204" pitchFamily="34" charset="0"/>
              </a:rPr>
              <a:t>The </a:t>
            </a:r>
            <a:r>
              <a:rPr lang="en-US" sz="2300" dirty="0">
                <a:latin typeface="Arial Rounded MT Bold" panose="020F0704030504030204" pitchFamily="34" charset="0"/>
              </a:rPr>
              <a:t>healthcare professional’s perception of a pharmacist during the pharmacy visit was good. Pharmacy’s waiting area, medications reconciliation and adherences missed. Improving of healthcare providers’ needs will augment healthcare professional’s perceptions and raise healthcare provider’s satisfaction during pharmacy visit.</a:t>
            </a:r>
          </a:p>
          <a:p>
            <a:endParaRPr lang="en-US"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3297696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pic>
        <p:nvPicPr>
          <p:cNvPr id="5" name="Picture 4"/>
          <p:cNvPicPr>
            <a:picLocks noChangeAspect="1"/>
          </p:cNvPicPr>
          <p:nvPr/>
        </p:nvPicPr>
        <p:blipFill>
          <a:blip r:embed="rId3"/>
          <a:stretch>
            <a:fillRect/>
          </a:stretch>
        </p:blipFill>
        <p:spPr>
          <a:xfrm>
            <a:off x="1019175" y="2089150"/>
            <a:ext cx="10153650" cy="3962400"/>
          </a:xfrm>
          <a:prstGeom prst="rect">
            <a:avLst/>
          </a:prstGeom>
        </p:spPr>
      </p:pic>
    </p:spTree>
    <p:extLst>
      <p:ext uri="{BB962C8B-B14F-4D97-AF65-F5344CB8AC3E}">
        <p14:creationId xmlns:p14="http://schemas.microsoft.com/office/powerpoint/2010/main" val="3734781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pic>
        <p:nvPicPr>
          <p:cNvPr id="4" name="Picture 3"/>
          <p:cNvPicPr>
            <a:picLocks noChangeAspect="1"/>
          </p:cNvPicPr>
          <p:nvPr/>
        </p:nvPicPr>
        <p:blipFill>
          <a:blip r:embed="rId3"/>
          <a:stretch>
            <a:fillRect/>
          </a:stretch>
        </p:blipFill>
        <p:spPr>
          <a:xfrm>
            <a:off x="1552575" y="1733550"/>
            <a:ext cx="9086850" cy="5124450"/>
          </a:xfrm>
          <a:prstGeom prst="rect">
            <a:avLst/>
          </a:prstGeom>
        </p:spPr>
      </p:pic>
    </p:spTree>
    <p:extLst>
      <p:ext uri="{BB962C8B-B14F-4D97-AF65-F5344CB8AC3E}">
        <p14:creationId xmlns:p14="http://schemas.microsoft.com/office/powerpoint/2010/main" val="2103701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4" y="1825625"/>
            <a:ext cx="11526592" cy="4351338"/>
          </a:xfrm>
        </p:spPr>
        <p:txBody>
          <a:bodyPr>
            <a:normAutofit/>
          </a:bodyPr>
          <a:lstStyle/>
          <a:p>
            <a:pPr marL="0" indent="0">
              <a:buNone/>
            </a:pPr>
            <a:r>
              <a:rPr lang="en-US" sz="3000" b="1" dirty="0" smtClean="0">
                <a:latin typeface="Arial Rounded MT Bold" panose="020F0704030504030204" pitchFamily="34" charset="0"/>
              </a:rPr>
              <a:t>CONCLUSION </a:t>
            </a:r>
          </a:p>
          <a:p>
            <a:pPr marL="0" indent="0" algn="just">
              <a:buNone/>
            </a:pPr>
            <a:r>
              <a:rPr lang="en-US" sz="2400" dirty="0">
                <a:latin typeface="Arial Rounded MT Bold" panose="020F0704030504030204" pitchFamily="34" charset="0"/>
              </a:rPr>
              <a:t>The healthcare professionals’ perception of pharmacists during the pharmacy visit was neutral with the weakness of drug therapy monitoring. </a:t>
            </a:r>
            <a:r>
              <a:rPr lang="en-US" sz="2400">
                <a:latin typeface="Arial Rounded MT Bold" panose="020F0704030504030204" pitchFamily="34" charset="0"/>
              </a:rPr>
              <a:t>The pharmacy department should implement medications reconciliation and medications adherence system to improve the pharmacy services in the Kingdom of Saudi Arabia.</a:t>
            </a:r>
            <a:endParaRPr lang="en-US" sz="2400" dirty="0">
              <a:latin typeface="Arial Rounded MT Bold" panose="020F0704030504030204" pitchFamily="34" charset="0"/>
            </a:endParaRP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048224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TotalTime>
  <Words>637</Words>
  <Application>Microsoft Office PowerPoint</Application>
  <PresentationFormat>Widescreen</PresentationFormat>
  <Paragraphs>10</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39</cp:revision>
  <dcterms:created xsi:type="dcterms:W3CDTF">2018-11-10T07:13:39Z</dcterms:created>
  <dcterms:modified xsi:type="dcterms:W3CDTF">2019-09-25T06:26:32Z</dcterms:modified>
</cp:coreProperties>
</file>