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6" r:id="rId3"/>
    <p:sldId id="269" r:id="rId4"/>
    <p:sldId id="270" r:id="rId5"/>
    <p:sldId id="261" r:id="rId6"/>
    <p:sldId id="259" r:id="rId7"/>
    <p:sldId id="265"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789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74" d="100"/>
          <a:sy n="74" d="100"/>
        </p:scale>
        <p:origin x="498"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C29DB68-2CF6-4E6B-8640-EFF5784C684E}"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12519529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29DB68-2CF6-4E6B-8640-EFF5784C684E}"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168439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29DB68-2CF6-4E6B-8640-EFF5784C684E}"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41745934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29DB68-2CF6-4E6B-8640-EFF5784C684E}"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5601201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C29DB68-2CF6-4E6B-8640-EFF5784C684E}"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730371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C29DB68-2CF6-4E6B-8640-EFF5784C684E}"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9034366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C29DB68-2CF6-4E6B-8640-EFF5784C684E}" type="datetimeFigureOut">
              <a:rPr lang="en-US" smtClean="0"/>
              <a:t>9/25/2019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282658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C29DB68-2CF6-4E6B-8640-EFF5784C684E}" type="datetimeFigureOut">
              <a:rPr lang="en-US" smtClean="0"/>
              <a:t>9/25/2019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857263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29DB68-2CF6-4E6B-8640-EFF5784C684E}" type="datetimeFigureOut">
              <a:rPr lang="en-US" smtClean="0"/>
              <a:t>9/25/2019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0223421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36083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6027494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29DB68-2CF6-4E6B-8640-EFF5784C684E}" type="datetimeFigureOut">
              <a:rPr lang="en-US" smtClean="0"/>
              <a:t>9/25/2019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333CB2-E4E4-4451-842C-12FCFA2FDAF5}" type="slidenum">
              <a:rPr lang="en-US" smtClean="0"/>
              <a:t>‹#›</a:t>
            </a:fld>
            <a:endParaRPr lang="en-US"/>
          </a:p>
        </p:txBody>
      </p:sp>
    </p:spTree>
    <p:extLst>
      <p:ext uri="{BB962C8B-B14F-4D97-AF65-F5344CB8AC3E}">
        <p14:creationId xmlns:p14="http://schemas.microsoft.com/office/powerpoint/2010/main" val="35444488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882588"/>
            <a:ext cx="12077252" cy="4975412"/>
          </a:xfrm>
        </p:spPr>
        <p:txBody>
          <a:bodyPr>
            <a:normAutofit/>
          </a:bodyPr>
          <a:lstStyle/>
          <a:p>
            <a:r>
              <a:rPr lang="en-US" sz="6600" dirty="0">
                <a:latin typeface="Impact" panose="020B0806030902050204" pitchFamily="34" charset="0"/>
              </a:rPr>
              <a:t>Pharmacist’s Perception of </a:t>
            </a:r>
            <a:r>
              <a:rPr lang="en-US" sz="6600" dirty="0" err="1">
                <a:latin typeface="Impact" panose="020B0806030902050204" pitchFamily="34" charset="0"/>
              </a:rPr>
              <a:t>Pharmacovigilance</a:t>
            </a:r>
            <a:r>
              <a:rPr lang="en-US" sz="6600" dirty="0">
                <a:latin typeface="Impact" panose="020B0806030902050204" pitchFamily="34" charset="0"/>
              </a:rPr>
              <a:t> and Reporting of Adverse Drug Reactions in Saudi Arabia</a:t>
            </a:r>
            <a:endParaRPr lang="en-US" sz="3600" dirty="0" smtClean="0"/>
          </a:p>
          <a:p>
            <a:r>
              <a:rPr lang="en-US" sz="3600" dirty="0" smtClean="0"/>
              <a:t> </a:t>
            </a:r>
            <a:r>
              <a:rPr lang="en-US" sz="3600" b="1" dirty="0"/>
              <a:t>Fatima </a:t>
            </a:r>
            <a:r>
              <a:rPr lang="en-US" sz="3600" b="1" dirty="0" err="1"/>
              <a:t>Fouad</a:t>
            </a:r>
            <a:r>
              <a:rPr lang="en-US" sz="3600" b="1" dirty="0"/>
              <a:t> Al </a:t>
            </a:r>
            <a:r>
              <a:rPr lang="en-US" sz="3600" b="1" dirty="0" err="1"/>
              <a:t>Dougahn</a:t>
            </a:r>
            <a:endParaRPr lang="en-US" sz="3600" dirty="0" smtClean="0">
              <a:latin typeface="Impact" panose="020B0806030902050204" pitchFamily="34" charset="0"/>
            </a:endParaRPr>
          </a:p>
          <a:p>
            <a:endParaRPr lang="en-US" sz="6600" dirty="0"/>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98748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906548"/>
            <a:ext cx="12077252" cy="5247666"/>
          </a:xfrm>
        </p:spPr>
        <p:txBody>
          <a:bodyPr>
            <a:normAutofit/>
          </a:bodyPr>
          <a:lstStyle/>
          <a:p>
            <a:pPr algn="l"/>
            <a:r>
              <a:rPr lang="en-US" sz="2200" b="1" dirty="0" smtClean="0">
                <a:latin typeface="Arial Rounded MT Bold" panose="020F0704030504030204" pitchFamily="34" charset="0"/>
              </a:rPr>
              <a:t>ABSTRACT: </a:t>
            </a:r>
          </a:p>
          <a:p>
            <a:pPr algn="just"/>
            <a:r>
              <a:rPr lang="en-US" sz="2200" b="1" dirty="0">
                <a:latin typeface="Arial Rounded MT Bold" panose="020F0704030504030204" pitchFamily="34" charset="0"/>
              </a:rPr>
              <a:t>Background: </a:t>
            </a:r>
            <a:r>
              <a:rPr lang="en-US" sz="2200" dirty="0">
                <a:latin typeface="Arial Rounded MT Bold" panose="020F0704030504030204" pitchFamily="34" charset="0"/>
              </a:rPr>
              <a:t>Pharmacists’ perception toward their role in reporting of Adverse Drug Reactions (ADRs) and their understanding of the importance of reporting ADRs are essential keys to be assessed and studied in order to determine the factors that may predispose to underreporting of ADRs in Saudi Arabia. Therefore, in this study, we aimed to asses and compare the perception of community and hospital pharmacists toward reporting of ADRs in different regions of Saudi Arabia. </a:t>
            </a:r>
            <a:r>
              <a:rPr lang="en-US" sz="2200" b="1" dirty="0">
                <a:latin typeface="Arial Rounded MT Bold" panose="020F0704030504030204" pitchFamily="34" charset="0"/>
              </a:rPr>
              <a:t>Method: </a:t>
            </a:r>
            <a:r>
              <a:rPr lang="en-US" sz="2200" dirty="0">
                <a:latin typeface="Arial Rounded MT Bold" panose="020F0704030504030204" pitchFamily="34" charset="0"/>
              </a:rPr>
              <a:t>A structured, validated questionnaire was used to conduct a cross-sectional study. A total of 263 pharmacists were enrolled. The questionnaire included the demographic data of the pharmacists and 11 questions to measure pharmacists’ perceptions of ADRs reporting of reporting ADRs. All statistical analysis done by using Statistical Package for the Social Sciences (SPSS) version 21 and Survey Monkey system.</a:t>
            </a:r>
            <a:endParaRPr lang="en-US" sz="2200" dirty="0" smtClean="0">
              <a:latin typeface="Arial Rounded MT Bold" panose="020F0704030504030204" pitchFamily="34" charset="0"/>
              <a:ea typeface="Arial Unicode MS" panose="020B0604020202020204" pitchFamily="34" charset="-128"/>
              <a:cs typeface="Arial Unicode MS" panose="020B0604020202020204" pitchFamily="34" charset="-128"/>
            </a:endParaRPr>
          </a:p>
          <a:p>
            <a:endParaRPr lang="en-US" sz="2000" dirty="0">
              <a:latin typeface="Arial Rounded MT Bold" panose="020F0704030504030204" pitchFamily="34" charset="0"/>
            </a:endParaRP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18303269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790639"/>
            <a:ext cx="11823967" cy="5247666"/>
          </a:xfrm>
        </p:spPr>
        <p:txBody>
          <a:bodyPr>
            <a:normAutofit/>
          </a:bodyPr>
          <a:lstStyle/>
          <a:p>
            <a:pPr algn="l"/>
            <a:r>
              <a:rPr lang="en-US" sz="2200" b="1" dirty="0" smtClean="0">
                <a:latin typeface="Arial Rounded MT Bold" panose="020F0704030504030204" pitchFamily="34" charset="0"/>
              </a:rPr>
              <a:t>ABSTRACT: </a:t>
            </a:r>
          </a:p>
          <a:p>
            <a:pPr algn="just"/>
            <a:r>
              <a:rPr lang="en-US" sz="2200" b="1" dirty="0">
                <a:latin typeface="Arial Rounded MT Bold" panose="020F0704030504030204" pitchFamily="34" charset="0"/>
              </a:rPr>
              <a:t>Results</a:t>
            </a:r>
            <a:r>
              <a:rPr lang="en-US" sz="2200" dirty="0">
                <a:latin typeface="Arial Rounded MT Bold" panose="020F0704030504030204" pitchFamily="34" charset="0"/>
              </a:rPr>
              <a:t>: </a:t>
            </a:r>
            <a:r>
              <a:rPr lang="en-US" sz="2200" dirty="0" smtClean="0">
                <a:latin typeface="Arial Rounded MT Bold" panose="020F0704030504030204" pitchFamily="34" charset="0"/>
              </a:rPr>
              <a:t>The </a:t>
            </a:r>
            <a:r>
              <a:rPr lang="en-US" sz="2200" dirty="0">
                <a:latin typeface="Arial Rounded MT Bold" panose="020F0704030504030204" pitchFamily="34" charset="0"/>
              </a:rPr>
              <a:t>result shows that community and hospital pharmacists strongly agree about that reporting of ADRs allow to measure the incidence of ADRs 29 (55.77%), 121 (58.45) and to identify previously unrecognized ADRs 30 (57.69%), 116 (56.59%) and enable safe drugs to be identified 39 (70.91%), 129 (62.32%), respectively with no significant difference (p&gt;0.05). Besides, both hospital pharmacists 116 (55.77%) and community pharmacists 31 (60.78%) strongly agree about their important role in the </a:t>
            </a:r>
            <a:r>
              <a:rPr lang="en-US" sz="2200" dirty="0" err="1">
                <a:latin typeface="Arial Rounded MT Bold" panose="020F0704030504030204" pitchFamily="34" charset="0"/>
              </a:rPr>
              <a:t>pharmacovigilance</a:t>
            </a:r>
            <a:r>
              <a:rPr lang="en-US" sz="2200" dirty="0">
                <a:latin typeface="Arial Rounded MT Bold" panose="020F0704030504030204" pitchFamily="34" charset="0"/>
              </a:rPr>
              <a:t> system. However, only 67 (32.52%) of hospital pharmacists strongly agreed about the physician’s responsibility in reporting ADRs compared to community pharmacists 29 (52.73%) with a significant difference between groups (p&lt;0.05). However, 37 (17.87%) of hospital pharmacists were uncertain about drug companies’ role in </a:t>
            </a:r>
            <a:r>
              <a:rPr lang="en-US" sz="2200" dirty="0" err="1">
                <a:latin typeface="Arial Rounded MT Bold" panose="020F0704030504030204" pitchFamily="34" charset="0"/>
              </a:rPr>
              <a:t>pharmacovigilance</a:t>
            </a:r>
            <a:r>
              <a:rPr lang="en-US" sz="2200" dirty="0">
                <a:latin typeface="Arial Rounded MT Bold" panose="020F0704030504030204" pitchFamily="34" charset="0"/>
              </a:rPr>
              <a:t> system with a significant difference between community pharmacists with (p&lt;0.05).</a:t>
            </a:r>
            <a:endParaRPr lang="en-US" sz="2000" dirty="0">
              <a:latin typeface="Arial Rounded MT Bold" panose="020F0704030504030204" pitchFamily="34" charset="0"/>
            </a:endParaRPr>
          </a:p>
        </p:txBody>
      </p:sp>
      <p:pic>
        <p:nvPicPr>
          <p:cNvPr id="5" name="Picture 4"/>
          <p:cNvPicPr>
            <a:picLocks noChangeAspect="1"/>
          </p:cNvPicPr>
          <p:nvPr/>
        </p:nvPicPr>
        <p:blipFill>
          <a:blip r:embed="rId2"/>
          <a:stretch>
            <a:fillRect/>
          </a:stretch>
        </p:blipFill>
        <p:spPr>
          <a:xfrm>
            <a:off x="0" y="-38637"/>
            <a:ext cx="12192000" cy="1724025"/>
          </a:xfrm>
          <a:prstGeom prst="rect">
            <a:avLst/>
          </a:prstGeom>
        </p:spPr>
      </p:pic>
    </p:spTree>
    <p:extLst>
      <p:ext uri="{BB962C8B-B14F-4D97-AF65-F5344CB8AC3E}">
        <p14:creationId xmlns:p14="http://schemas.microsoft.com/office/powerpoint/2010/main" val="9533089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906551"/>
            <a:ext cx="12077252" cy="5247666"/>
          </a:xfrm>
        </p:spPr>
        <p:txBody>
          <a:bodyPr>
            <a:normAutofit/>
          </a:bodyPr>
          <a:lstStyle/>
          <a:p>
            <a:pPr algn="l"/>
            <a:r>
              <a:rPr lang="en-US" b="1" dirty="0" smtClean="0">
                <a:latin typeface="Arial Rounded MT Bold" panose="020F0704030504030204" pitchFamily="34" charset="0"/>
              </a:rPr>
              <a:t>ABSTRACT: </a:t>
            </a:r>
          </a:p>
          <a:p>
            <a:pPr algn="just"/>
            <a:r>
              <a:rPr lang="en-US" b="1" dirty="0" smtClean="0">
                <a:latin typeface="Arial Rounded MT Bold" panose="020F0704030504030204" pitchFamily="34" charset="0"/>
              </a:rPr>
              <a:t>Conclusion: </a:t>
            </a:r>
            <a:r>
              <a:rPr lang="en-US" dirty="0">
                <a:latin typeface="Arial Rounded MT Bold" panose="020F0704030504030204" pitchFamily="34" charset="0"/>
              </a:rPr>
              <a:t>The result of this study demonstrated that both community and hospital pharmacists among Saudi Arabia had a very goods of perception about the importance of ADRs reporting and their role in reporting ADRs.</a:t>
            </a: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20664404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610334"/>
            <a:ext cx="12077252" cy="5247666"/>
          </a:xfrm>
        </p:spPr>
        <p:txBody>
          <a:bodyPr>
            <a:normAutofit/>
          </a:bodyPr>
          <a:lstStyle/>
          <a:p>
            <a:endParaRPr lang="en-US" dirty="0" smtClean="0"/>
          </a:p>
          <a:p>
            <a:endParaRPr lang="en-US" dirty="0"/>
          </a:p>
        </p:txBody>
      </p:sp>
      <p:pic>
        <p:nvPicPr>
          <p:cNvPr id="5" name="Picture 4"/>
          <p:cNvPicPr>
            <a:picLocks noChangeAspect="1"/>
          </p:cNvPicPr>
          <p:nvPr/>
        </p:nvPicPr>
        <p:blipFill>
          <a:blip r:embed="rId2"/>
          <a:stretch>
            <a:fillRect/>
          </a:stretch>
        </p:blipFill>
        <p:spPr>
          <a:xfrm>
            <a:off x="4319587" y="2024367"/>
            <a:ext cx="3552825" cy="4419600"/>
          </a:xfrm>
          <a:prstGeom prst="rect">
            <a:avLst/>
          </a:prstGeom>
        </p:spPr>
      </p:pic>
      <p:pic>
        <p:nvPicPr>
          <p:cNvPr id="6" name="Picture 5"/>
          <p:cNvPicPr>
            <a:picLocks noChangeAspect="1"/>
          </p:cNvPicPr>
          <p:nvPr/>
        </p:nvPicPr>
        <p:blipFill>
          <a:blip r:embed="rId3"/>
          <a:stretch>
            <a:fillRect/>
          </a:stretch>
        </p:blipFill>
        <p:spPr>
          <a:xfrm>
            <a:off x="0" y="0"/>
            <a:ext cx="12192000" cy="1724025"/>
          </a:xfrm>
          <a:prstGeom prst="rect">
            <a:avLst/>
          </a:prstGeom>
        </p:spPr>
      </p:pic>
    </p:spTree>
    <p:extLst>
      <p:ext uri="{BB962C8B-B14F-4D97-AF65-F5344CB8AC3E}">
        <p14:creationId xmlns:p14="http://schemas.microsoft.com/office/powerpoint/2010/main" val="40829952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610334"/>
            <a:ext cx="12077252" cy="5247666"/>
          </a:xfrm>
        </p:spPr>
        <p:txBody>
          <a:bodyPr>
            <a:normAutofit/>
          </a:bodyPr>
          <a:lstStyle/>
          <a:p>
            <a:endParaRPr lang="en-US" dirty="0" smtClean="0"/>
          </a:p>
          <a:p>
            <a:endParaRPr lang="en-US" dirty="0"/>
          </a:p>
        </p:txBody>
      </p:sp>
      <p:pic>
        <p:nvPicPr>
          <p:cNvPr id="6" name="Picture 5"/>
          <p:cNvPicPr>
            <a:picLocks noChangeAspect="1"/>
          </p:cNvPicPr>
          <p:nvPr/>
        </p:nvPicPr>
        <p:blipFill>
          <a:blip r:embed="rId2"/>
          <a:stretch>
            <a:fillRect/>
          </a:stretch>
        </p:blipFill>
        <p:spPr>
          <a:xfrm>
            <a:off x="2591024" y="2333929"/>
            <a:ext cx="7124700" cy="3800475"/>
          </a:xfrm>
          <a:prstGeom prst="rect">
            <a:avLst/>
          </a:prstGeom>
        </p:spPr>
      </p:pic>
      <p:pic>
        <p:nvPicPr>
          <p:cNvPr id="5" name="Picture 4"/>
          <p:cNvPicPr>
            <a:picLocks noChangeAspect="1"/>
          </p:cNvPicPr>
          <p:nvPr/>
        </p:nvPicPr>
        <p:blipFill>
          <a:blip r:embed="rId3"/>
          <a:stretch>
            <a:fillRect/>
          </a:stretch>
        </p:blipFill>
        <p:spPr>
          <a:xfrm>
            <a:off x="0" y="0"/>
            <a:ext cx="12192000" cy="1724025"/>
          </a:xfrm>
          <a:prstGeom prst="rect">
            <a:avLst/>
          </a:prstGeom>
        </p:spPr>
      </p:pic>
    </p:spTree>
    <p:extLst>
      <p:ext uri="{BB962C8B-B14F-4D97-AF65-F5344CB8AC3E}">
        <p14:creationId xmlns:p14="http://schemas.microsoft.com/office/powerpoint/2010/main" val="35344978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958067"/>
            <a:ext cx="12077252" cy="5247666"/>
          </a:xfrm>
        </p:spPr>
        <p:txBody>
          <a:bodyPr>
            <a:normAutofit/>
          </a:bodyPr>
          <a:lstStyle/>
          <a:p>
            <a:pPr algn="l"/>
            <a:r>
              <a:rPr lang="en-US" b="1" dirty="0" smtClean="0">
                <a:latin typeface="Arial Rounded MT Bold" panose="020F0704030504030204" pitchFamily="34" charset="0"/>
              </a:rPr>
              <a:t>CONCLUSION: </a:t>
            </a:r>
            <a:endParaRPr lang="en-US" b="1" dirty="0">
              <a:latin typeface="Arial Rounded MT Bold" panose="020F0704030504030204" pitchFamily="34" charset="0"/>
            </a:endParaRPr>
          </a:p>
          <a:p>
            <a:pPr algn="just"/>
            <a:r>
              <a:rPr lang="en-US" dirty="0">
                <a:latin typeface="Arial Rounded MT Bold" panose="020F0704030504030204" pitchFamily="34" charset="0"/>
              </a:rPr>
              <a:t>Both community and hospital pharmacists in Saudi Arabia participated in this study were aware of their essential role in reporting ADRs as well as they genuinely understand the purpose of reporting ADRs.</a:t>
            </a:r>
            <a:endParaRPr lang="en-US" b="1" dirty="0" smtClean="0">
              <a:latin typeface="Arial Rounded MT Bold" panose="020F0704030504030204" pitchFamily="34" charset="0"/>
            </a:endParaRP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6103616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90</TotalTime>
  <Words>407</Words>
  <Application>Microsoft Office PowerPoint</Application>
  <PresentationFormat>Widescreen</PresentationFormat>
  <Paragraphs>10</Paragraphs>
  <Slides>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Arial Unicode MS</vt:lpstr>
      <vt:lpstr>Arial</vt:lpstr>
      <vt:lpstr>Arial Rounded MT Bold</vt:lpstr>
      <vt:lpstr>Calibri</vt:lpstr>
      <vt:lpstr>Calibri Light</vt:lpstr>
      <vt:lpstr>Impact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 1</dc:creator>
  <cp:lastModifiedBy>PHCOG02</cp:lastModifiedBy>
  <cp:revision>16</cp:revision>
  <dcterms:created xsi:type="dcterms:W3CDTF">2018-11-10T07:13:39Z</dcterms:created>
  <dcterms:modified xsi:type="dcterms:W3CDTF">2019-09-25T07:36:34Z</dcterms:modified>
</cp:coreProperties>
</file>