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66" r:id="rId3"/>
    <p:sldId id="269" r:id="rId4"/>
    <p:sldId id="272" r:id="rId5"/>
    <p:sldId id="274" r:id="rId6"/>
    <p:sldId id="265"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89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15" autoAdjust="0"/>
    <p:restoredTop sz="94660"/>
  </p:normalViewPr>
  <p:slideViewPr>
    <p:cSldViewPr snapToGrid="0">
      <p:cViewPr varScale="1">
        <p:scale>
          <a:sx n="85" d="100"/>
          <a:sy n="85" d="100"/>
        </p:scale>
        <p:origin x="499"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C29DB68-2CF6-4E6B-8640-EFF5784C684E}" type="datetimeFigureOut">
              <a:rPr lang="en-US" smtClean="0"/>
              <a:t>9/19/2023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333CB2-E4E4-4451-842C-12FCFA2FDAF5}" type="slidenum">
              <a:rPr lang="en-US" smtClean="0"/>
              <a:t>‹#›</a:t>
            </a:fld>
            <a:endParaRPr lang="en-US"/>
          </a:p>
        </p:txBody>
      </p:sp>
    </p:spTree>
    <p:extLst>
      <p:ext uri="{BB962C8B-B14F-4D97-AF65-F5344CB8AC3E}">
        <p14:creationId xmlns:p14="http://schemas.microsoft.com/office/powerpoint/2010/main" val="12519529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C29DB68-2CF6-4E6B-8640-EFF5784C684E}" type="datetimeFigureOut">
              <a:rPr lang="en-US" smtClean="0"/>
              <a:t>9/19/2023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333CB2-E4E4-4451-842C-12FCFA2FDAF5}" type="slidenum">
              <a:rPr lang="en-US" smtClean="0"/>
              <a:t>‹#›</a:t>
            </a:fld>
            <a:endParaRPr lang="en-US"/>
          </a:p>
        </p:txBody>
      </p:sp>
    </p:spTree>
    <p:extLst>
      <p:ext uri="{BB962C8B-B14F-4D97-AF65-F5344CB8AC3E}">
        <p14:creationId xmlns:p14="http://schemas.microsoft.com/office/powerpoint/2010/main" val="31684393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C29DB68-2CF6-4E6B-8640-EFF5784C684E}" type="datetimeFigureOut">
              <a:rPr lang="en-US" smtClean="0"/>
              <a:t>9/19/2023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333CB2-E4E4-4451-842C-12FCFA2FDAF5}" type="slidenum">
              <a:rPr lang="en-US" smtClean="0"/>
              <a:t>‹#›</a:t>
            </a:fld>
            <a:endParaRPr lang="en-US"/>
          </a:p>
        </p:txBody>
      </p:sp>
    </p:spTree>
    <p:extLst>
      <p:ext uri="{BB962C8B-B14F-4D97-AF65-F5344CB8AC3E}">
        <p14:creationId xmlns:p14="http://schemas.microsoft.com/office/powerpoint/2010/main" val="41745934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C29DB68-2CF6-4E6B-8640-EFF5784C684E}" type="datetimeFigureOut">
              <a:rPr lang="en-US" smtClean="0"/>
              <a:t>9/19/2023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333CB2-E4E4-4451-842C-12FCFA2FDAF5}" type="slidenum">
              <a:rPr lang="en-US" smtClean="0"/>
              <a:t>‹#›</a:t>
            </a:fld>
            <a:endParaRPr lang="en-US"/>
          </a:p>
        </p:txBody>
      </p:sp>
    </p:spTree>
    <p:extLst>
      <p:ext uri="{BB962C8B-B14F-4D97-AF65-F5344CB8AC3E}">
        <p14:creationId xmlns:p14="http://schemas.microsoft.com/office/powerpoint/2010/main" val="5601201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C29DB68-2CF6-4E6B-8640-EFF5784C684E}" type="datetimeFigureOut">
              <a:rPr lang="en-US" smtClean="0"/>
              <a:t>9/19/2023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333CB2-E4E4-4451-842C-12FCFA2FDAF5}" type="slidenum">
              <a:rPr lang="en-US" smtClean="0"/>
              <a:t>‹#›</a:t>
            </a:fld>
            <a:endParaRPr lang="en-US"/>
          </a:p>
        </p:txBody>
      </p:sp>
    </p:spTree>
    <p:extLst>
      <p:ext uri="{BB962C8B-B14F-4D97-AF65-F5344CB8AC3E}">
        <p14:creationId xmlns:p14="http://schemas.microsoft.com/office/powerpoint/2010/main" val="6730371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C29DB68-2CF6-4E6B-8640-EFF5784C684E}" type="datetimeFigureOut">
              <a:rPr lang="en-US" smtClean="0"/>
              <a:t>9/19/2023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333CB2-E4E4-4451-842C-12FCFA2FDAF5}" type="slidenum">
              <a:rPr lang="en-US" smtClean="0"/>
              <a:t>‹#›</a:t>
            </a:fld>
            <a:endParaRPr lang="en-US"/>
          </a:p>
        </p:txBody>
      </p:sp>
    </p:spTree>
    <p:extLst>
      <p:ext uri="{BB962C8B-B14F-4D97-AF65-F5344CB8AC3E}">
        <p14:creationId xmlns:p14="http://schemas.microsoft.com/office/powerpoint/2010/main" val="39034366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C29DB68-2CF6-4E6B-8640-EFF5784C684E}" type="datetimeFigureOut">
              <a:rPr lang="en-US" smtClean="0"/>
              <a:t>9/19/2023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D333CB2-E4E4-4451-842C-12FCFA2FDAF5}" type="slidenum">
              <a:rPr lang="en-US" smtClean="0"/>
              <a:t>‹#›</a:t>
            </a:fld>
            <a:endParaRPr lang="en-US"/>
          </a:p>
        </p:txBody>
      </p:sp>
    </p:spTree>
    <p:extLst>
      <p:ext uri="{BB962C8B-B14F-4D97-AF65-F5344CB8AC3E}">
        <p14:creationId xmlns:p14="http://schemas.microsoft.com/office/powerpoint/2010/main" val="6282658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C29DB68-2CF6-4E6B-8640-EFF5784C684E}" type="datetimeFigureOut">
              <a:rPr lang="en-US" smtClean="0"/>
              <a:t>9/19/2023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333CB2-E4E4-4451-842C-12FCFA2FDAF5}" type="slidenum">
              <a:rPr lang="en-US" smtClean="0"/>
              <a:t>‹#›</a:t>
            </a:fld>
            <a:endParaRPr lang="en-US"/>
          </a:p>
        </p:txBody>
      </p:sp>
    </p:spTree>
    <p:extLst>
      <p:ext uri="{BB962C8B-B14F-4D97-AF65-F5344CB8AC3E}">
        <p14:creationId xmlns:p14="http://schemas.microsoft.com/office/powerpoint/2010/main" val="857263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C29DB68-2CF6-4E6B-8640-EFF5784C684E}" type="datetimeFigureOut">
              <a:rPr lang="en-US" smtClean="0"/>
              <a:t>9/19/2023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D333CB2-E4E4-4451-842C-12FCFA2FDAF5}" type="slidenum">
              <a:rPr lang="en-US" smtClean="0"/>
              <a:t>‹#›</a:t>
            </a:fld>
            <a:endParaRPr lang="en-US"/>
          </a:p>
        </p:txBody>
      </p:sp>
    </p:spTree>
    <p:extLst>
      <p:ext uri="{BB962C8B-B14F-4D97-AF65-F5344CB8AC3E}">
        <p14:creationId xmlns:p14="http://schemas.microsoft.com/office/powerpoint/2010/main" val="20223421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C29DB68-2CF6-4E6B-8640-EFF5784C684E}" type="datetimeFigureOut">
              <a:rPr lang="en-US" smtClean="0"/>
              <a:t>9/19/2023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333CB2-E4E4-4451-842C-12FCFA2FDAF5}" type="slidenum">
              <a:rPr lang="en-US" smtClean="0"/>
              <a:t>‹#›</a:t>
            </a:fld>
            <a:endParaRPr lang="en-US"/>
          </a:p>
        </p:txBody>
      </p:sp>
    </p:spTree>
    <p:extLst>
      <p:ext uri="{BB962C8B-B14F-4D97-AF65-F5344CB8AC3E}">
        <p14:creationId xmlns:p14="http://schemas.microsoft.com/office/powerpoint/2010/main" val="3360832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C29DB68-2CF6-4E6B-8640-EFF5784C684E}" type="datetimeFigureOut">
              <a:rPr lang="en-US" smtClean="0"/>
              <a:t>9/19/2023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333CB2-E4E4-4451-842C-12FCFA2FDAF5}" type="slidenum">
              <a:rPr lang="en-US" smtClean="0"/>
              <a:t>‹#›</a:t>
            </a:fld>
            <a:endParaRPr lang="en-US"/>
          </a:p>
        </p:txBody>
      </p:sp>
    </p:spTree>
    <p:extLst>
      <p:ext uri="{BB962C8B-B14F-4D97-AF65-F5344CB8AC3E}">
        <p14:creationId xmlns:p14="http://schemas.microsoft.com/office/powerpoint/2010/main" val="26027494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C29DB68-2CF6-4E6B-8640-EFF5784C684E}" type="datetimeFigureOut">
              <a:rPr lang="en-US" smtClean="0"/>
              <a:t>9/19/2023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333CB2-E4E4-4451-842C-12FCFA2FDAF5}" type="slidenum">
              <a:rPr lang="en-US" smtClean="0"/>
              <a:t>‹#›</a:t>
            </a:fld>
            <a:endParaRPr lang="en-US"/>
          </a:p>
        </p:txBody>
      </p:sp>
    </p:spTree>
    <p:extLst>
      <p:ext uri="{BB962C8B-B14F-4D97-AF65-F5344CB8AC3E}">
        <p14:creationId xmlns:p14="http://schemas.microsoft.com/office/powerpoint/2010/main" val="35444488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4748" y="1882588"/>
            <a:ext cx="12077252" cy="4975412"/>
          </a:xfrm>
        </p:spPr>
        <p:txBody>
          <a:bodyPr>
            <a:normAutofit/>
          </a:bodyPr>
          <a:lstStyle/>
          <a:p>
            <a:r>
              <a:rPr lang="en-US" sz="6600" dirty="0">
                <a:latin typeface="Impact" panose="020B0806030902050204" pitchFamily="34" charset="0"/>
              </a:rPr>
              <a:t>Accounting and Financial in Pharmacy Practice: Competency</a:t>
            </a:r>
          </a:p>
          <a:p>
            <a:r>
              <a:rPr lang="en-US" sz="3600" b="1" dirty="0"/>
              <a:t>Yousef Ahmed </a:t>
            </a:r>
            <a:r>
              <a:rPr lang="en-US" sz="3600" b="1" dirty="0" err="1"/>
              <a:t>Alomi</a:t>
            </a:r>
            <a:r>
              <a:rPr lang="en-US" sz="3600" b="1" dirty="0"/>
              <a:t>, Ghadeer Zayed </a:t>
            </a:r>
            <a:r>
              <a:rPr lang="en-US" sz="3600" b="1" dirty="0" err="1"/>
              <a:t>Aljumah</a:t>
            </a:r>
            <a:r>
              <a:rPr lang="en-US" sz="3600" b="1" dirty="0"/>
              <a:t>, </a:t>
            </a:r>
            <a:br>
              <a:rPr lang="en-US" sz="3600" b="1" dirty="0"/>
            </a:br>
            <a:r>
              <a:rPr lang="en-US" sz="3600" b="1" dirty="0"/>
              <a:t>Nasser Rashid </a:t>
            </a:r>
            <a:r>
              <a:rPr lang="en-US" sz="3600" b="1" dirty="0" err="1"/>
              <a:t>Alohlie</a:t>
            </a:r>
            <a:r>
              <a:rPr lang="en-US" sz="3600" b="1" dirty="0"/>
              <a:t>, Naif Saleh </a:t>
            </a:r>
            <a:r>
              <a:rPr lang="en-US" sz="3600" b="1" dirty="0" err="1"/>
              <a:t>Alamri</a:t>
            </a:r>
            <a:r>
              <a:rPr lang="en-US" sz="3600" b="1" dirty="0"/>
              <a:t>, </a:t>
            </a:r>
            <a:br>
              <a:rPr lang="en-US" sz="3600" b="1" dirty="0"/>
            </a:br>
            <a:r>
              <a:rPr lang="en-US" sz="3600" b="1" dirty="0"/>
              <a:t>Maha Hussein </a:t>
            </a:r>
            <a:r>
              <a:rPr lang="en-US" sz="3600" b="1" dirty="0" err="1"/>
              <a:t>Almadany</a:t>
            </a:r>
            <a:r>
              <a:rPr lang="en-US" sz="3600" b="1" dirty="0"/>
              <a:t>, Riyadh M </a:t>
            </a:r>
            <a:r>
              <a:rPr lang="en-US" sz="3600" b="1" dirty="0" err="1"/>
              <a:t>Alashban</a:t>
            </a:r>
            <a:r>
              <a:rPr lang="en-US" sz="3600" b="1" dirty="0"/>
              <a:t>, </a:t>
            </a:r>
            <a:br>
              <a:rPr lang="en-US" sz="3600" b="1" dirty="0"/>
            </a:br>
            <a:r>
              <a:rPr lang="en-US" sz="3600" b="1" dirty="0" err="1"/>
              <a:t>Abeer</a:t>
            </a:r>
            <a:r>
              <a:rPr lang="en-US" sz="3600" b="1" dirty="0"/>
              <a:t> </a:t>
            </a:r>
            <a:r>
              <a:rPr lang="en-US" sz="3600" b="1" dirty="0" err="1"/>
              <a:t>Hussin</a:t>
            </a:r>
            <a:r>
              <a:rPr lang="en-US" sz="3600" b="1" dirty="0"/>
              <a:t> </a:t>
            </a:r>
            <a:r>
              <a:rPr lang="en-US" sz="3600" b="1" dirty="0" err="1"/>
              <a:t>Almasoudi</a:t>
            </a:r>
            <a:endParaRPr lang="en-US" sz="3600" b="1" dirty="0"/>
          </a:p>
        </p:txBody>
      </p:sp>
      <p:pic>
        <p:nvPicPr>
          <p:cNvPr id="5" name="Picture 4"/>
          <p:cNvPicPr>
            <a:picLocks noChangeAspect="1"/>
          </p:cNvPicPr>
          <p:nvPr/>
        </p:nvPicPr>
        <p:blipFill>
          <a:blip r:embed="rId2"/>
          <a:stretch>
            <a:fillRect/>
          </a:stretch>
        </p:blipFill>
        <p:spPr>
          <a:xfrm>
            <a:off x="0" y="0"/>
            <a:ext cx="12192000" cy="1724025"/>
          </a:xfrm>
          <a:prstGeom prst="rect">
            <a:avLst/>
          </a:prstGeom>
        </p:spPr>
      </p:pic>
    </p:spTree>
    <p:extLst>
      <p:ext uri="{BB962C8B-B14F-4D97-AF65-F5344CB8AC3E}">
        <p14:creationId xmlns:p14="http://schemas.microsoft.com/office/powerpoint/2010/main" val="98748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4748" y="1829277"/>
            <a:ext cx="12077252" cy="5247666"/>
          </a:xfrm>
        </p:spPr>
        <p:txBody>
          <a:bodyPr>
            <a:normAutofit fontScale="92500"/>
          </a:bodyPr>
          <a:lstStyle/>
          <a:p>
            <a:pPr algn="just"/>
            <a:r>
              <a:rPr lang="en-US" sz="2200" b="1" dirty="0">
                <a:latin typeface="Arial Rounded MT Bold" panose="020F0704030504030204" pitchFamily="34" charset="0"/>
              </a:rPr>
              <a:t>ABSTRACT: </a:t>
            </a:r>
            <a:endParaRPr lang="en-US" sz="2000" dirty="0"/>
          </a:p>
          <a:p>
            <a:pPr algn="just"/>
            <a:r>
              <a:rPr lang="en-US" sz="2300" b="1" dirty="0">
                <a:latin typeface="Arial Rounded MT Bold" panose="020F0704030504030204" pitchFamily="34" charset="0"/>
              </a:rPr>
              <a:t>Objectives: </a:t>
            </a:r>
            <a:r>
              <a:rPr lang="en-US" sz="2300" dirty="0">
                <a:latin typeface="Arial Rounded MT Bold" panose="020F0704030504030204" pitchFamily="34" charset="0"/>
              </a:rPr>
              <a:t>To explore the accounting and financial system competency policy and procedures in pharmacy practice as a new initiative in Saudi Arabia. </a:t>
            </a:r>
            <a:r>
              <a:rPr lang="en-US" sz="2300" b="1" dirty="0">
                <a:latin typeface="Arial Rounded MT Bold" panose="020F0704030504030204" pitchFamily="34" charset="0"/>
              </a:rPr>
              <a:t>Methods: </a:t>
            </a:r>
            <a:r>
              <a:rPr lang="en-US" sz="2300" dirty="0">
                <a:latin typeface="Arial Rounded MT Bold" panose="020F0704030504030204" pitchFamily="34" charset="0"/>
              </a:rPr>
              <a:t>It was a narrative review of pharmacy accounting and financial system competency policy and procedures. Litterateur searched various databases, including PubMed, Medline, and Google Scholar. The search period is from the 1960s until 15 October 2023. The term is in full-text English and includes Case Reports, Classical Articles, Clinical Conferences, Clinical Studies, Clinical Trials, Evaluation Studies, Government Publications, Guidelines, Meta-Analysis, Observational Studies, Practice Guidelines, Randomized Controlled Trials, Reviews, Systematic Reviews, with Humans subject. All hospital or community pharmacy services are included in a search term. Besides, the National and international guidelines of general infection control in hospital practice. The committee of pharmacy accounting policy and procedures formulated and consisted of various expert members. That includes clinical pharmacists, accountant specialists, and financial experts. The guidelines of the policy draft by one member by the second member were reviewed and corrected. The third revision was by the accountant specialist. The topic emphasizes the accounting system competency of the Pharmacy policy.</a:t>
            </a:r>
          </a:p>
        </p:txBody>
      </p:sp>
      <p:pic>
        <p:nvPicPr>
          <p:cNvPr id="5" name="Picture 4"/>
          <p:cNvPicPr>
            <a:picLocks noChangeAspect="1"/>
          </p:cNvPicPr>
          <p:nvPr/>
        </p:nvPicPr>
        <p:blipFill>
          <a:blip r:embed="rId2"/>
          <a:stretch>
            <a:fillRect/>
          </a:stretch>
        </p:blipFill>
        <p:spPr>
          <a:xfrm>
            <a:off x="0" y="0"/>
            <a:ext cx="12192000" cy="1724025"/>
          </a:xfrm>
          <a:prstGeom prst="rect">
            <a:avLst/>
          </a:prstGeom>
        </p:spPr>
      </p:pic>
    </p:spTree>
    <p:extLst>
      <p:ext uri="{BB962C8B-B14F-4D97-AF65-F5344CB8AC3E}">
        <p14:creationId xmlns:p14="http://schemas.microsoft.com/office/powerpoint/2010/main" val="18303269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4748" y="1739124"/>
            <a:ext cx="12077252" cy="5247666"/>
          </a:xfrm>
        </p:spPr>
        <p:txBody>
          <a:bodyPr>
            <a:normAutofit/>
          </a:bodyPr>
          <a:lstStyle/>
          <a:p>
            <a:pPr algn="l"/>
            <a:r>
              <a:rPr lang="en-US" sz="2200" b="1" dirty="0">
                <a:latin typeface="Arial Rounded MT Bold" panose="020F0704030504030204" pitchFamily="34" charset="0"/>
              </a:rPr>
              <a:t>ABSTRACT: </a:t>
            </a:r>
            <a:endParaRPr lang="en-US" sz="2300" b="1" dirty="0">
              <a:latin typeface="Arial Rounded MT Bold" panose="020F0704030504030204" pitchFamily="34" charset="0"/>
            </a:endParaRPr>
          </a:p>
          <a:p>
            <a:pPr algn="just"/>
            <a:r>
              <a:rPr lang="en-US" sz="2100" b="1" dirty="0">
                <a:latin typeface="Arial Rounded MT Bold" panose="020F0704030504030204" pitchFamily="34" charset="0"/>
              </a:rPr>
              <a:t>Results: </a:t>
            </a:r>
            <a:r>
              <a:rPr lang="en-US" sz="2100" dirty="0">
                <a:latin typeface="Arial Rounded MT Bold" panose="020F0704030504030204" pitchFamily="34" charset="0"/>
              </a:rPr>
              <a:t>Pharmacy accounting competencies and financial system policies and procedures included various items. It also provides proficiency steps in pharmacy practice. Accountability for policies and procedures in accounting and financial systems included five models. For instance, patient care, accounting, and financial systems. Besides, the communications, professionalism, and continuing professional development. Each model had an education and training, assessment type, and competence assessment outcome. The Pharmacy Accounting and Financial Systems Competency is offered semi-annually or annually to career professionals.  </a:t>
            </a:r>
            <a:r>
              <a:rPr lang="en-US" sz="2100" b="1" dirty="0">
                <a:latin typeface="Arial Rounded MT Bold" panose="020F0704030504030204" pitchFamily="34" charset="0"/>
              </a:rPr>
              <a:t>Conclusion:</a:t>
            </a:r>
            <a:r>
              <a:rPr lang="en-US" sz="2100" dirty="0">
                <a:latin typeface="Arial Rounded MT Bold" panose="020F0704030504030204" pitchFamily="34" charset="0"/>
              </a:rPr>
              <a:t> The pharmacy accounting and finance Competency is a new initiative and part of Pharmaceutical Care Services. Pharmacy accounting and financial policy competence aliment in the continued development of pharmacist accounting and financial system skills and improving accounting and financial policies for pharmacy operations. In addition, efficient budgeting and financial reporting in healthcare facilities. Therefore, familiarity with pharmacy accounting and financial policies and procedures is highly recommended for pharmacy practice services worldwide. </a:t>
            </a:r>
          </a:p>
        </p:txBody>
      </p:sp>
      <p:pic>
        <p:nvPicPr>
          <p:cNvPr id="5" name="Picture 4"/>
          <p:cNvPicPr>
            <a:picLocks noChangeAspect="1"/>
          </p:cNvPicPr>
          <p:nvPr/>
        </p:nvPicPr>
        <p:blipFill>
          <a:blip r:embed="rId2"/>
          <a:stretch>
            <a:fillRect/>
          </a:stretch>
        </p:blipFill>
        <p:spPr>
          <a:xfrm>
            <a:off x="0" y="0"/>
            <a:ext cx="12192000" cy="1724025"/>
          </a:xfrm>
          <a:prstGeom prst="rect">
            <a:avLst/>
          </a:prstGeom>
        </p:spPr>
      </p:pic>
    </p:spTree>
    <p:extLst>
      <p:ext uri="{BB962C8B-B14F-4D97-AF65-F5344CB8AC3E}">
        <p14:creationId xmlns:p14="http://schemas.microsoft.com/office/powerpoint/2010/main" val="9533089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0" indent="0">
              <a:buNone/>
            </a:pPr>
            <a:r>
              <a:rPr lang="en-US" b="1" dirty="0">
                <a:latin typeface="Arial Rounded MT Bold" panose="020F0704030504030204" pitchFamily="34" charset="0"/>
              </a:rPr>
              <a:t>Key Words : </a:t>
            </a:r>
          </a:p>
          <a:p>
            <a:r>
              <a:rPr lang="en-US" sz="2100" b="1" dirty="0"/>
              <a:t>Accounting, </a:t>
            </a:r>
          </a:p>
          <a:p>
            <a:r>
              <a:rPr lang="en-US" sz="2100" b="1" dirty="0"/>
              <a:t>Financial, </a:t>
            </a:r>
          </a:p>
          <a:p>
            <a:r>
              <a:rPr lang="en-US" sz="2100" b="1" dirty="0"/>
              <a:t>Policy, </a:t>
            </a:r>
          </a:p>
          <a:p>
            <a:r>
              <a:rPr lang="en-US" sz="2100" b="1" dirty="0"/>
              <a:t>Pharmacy, </a:t>
            </a:r>
          </a:p>
          <a:p>
            <a:r>
              <a:rPr lang="en-US" sz="2100" b="1" dirty="0"/>
              <a:t>Competency, </a:t>
            </a:r>
          </a:p>
          <a:p>
            <a:r>
              <a:rPr lang="en-US" sz="2100" b="1" dirty="0"/>
              <a:t>Saudi Arabia.</a:t>
            </a:r>
          </a:p>
        </p:txBody>
      </p:sp>
      <p:pic>
        <p:nvPicPr>
          <p:cNvPr id="4" name="Picture 3"/>
          <p:cNvPicPr>
            <a:picLocks noChangeAspect="1"/>
          </p:cNvPicPr>
          <p:nvPr/>
        </p:nvPicPr>
        <p:blipFill>
          <a:blip r:embed="rId2"/>
          <a:stretch>
            <a:fillRect/>
          </a:stretch>
        </p:blipFill>
        <p:spPr>
          <a:xfrm>
            <a:off x="0" y="0"/>
            <a:ext cx="12192000" cy="1724025"/>
          </a:xfrm>
          <a:prstGeom prst="rect">
            <a:avLst/>
          </a:prstGeom>
        </p:spPr>
      </p:pic>
    </p:spTree>
    <p:extLst>
      <p:ext uri="{BB962C8B-B14F-4D97-AF65-F5344CB8AC3E}">
        <p14:creationId xmlns:p14="http://schemas.microsoft.com/office/powerpoint/2010/main" val="1077291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A084D4-F8AA-A3FE-F4A8-7BFCBBA03225}"/>
              </a:ext>
            </a:extLst>
          </p:cNvPr>
          <p:cNvSpPr>
            <a:spLocks noGrp="1"/>
          </p:cNvSpPr>
          <p:nvPr>
            <p:ph type="title"/>
          </p:nvPr>
        </p:nvSpPr>
        <p:spPr/>
        <p:txBody>
          <a:bodyPr/>
          <a:lstStyle/>
          <a:p>
            <a:endParaRPr lang="en-IN"/>
          </a:p>
        </p:txBody>
      </p:sp>
      <p:pic>
        <p:nvPicPr>
          <p:cNvPr id="4" name="Picture 3">
            <a:extLst>
              <a:ext uri="{FF2B5EF4-FFF2-40B4-BE49-F238E27FC236}">
                <a16:creationId xmlns:a16="http://schemas.microsoft.com/office/drawing/2014/main" id="{79D41EB4-F5C2-A0DE-D6E5-5FED7F6F0B5B}"/>
              </a:ext>
            </a:extLst>
          </p:cNvPr>
          <p:cNvPicPr>
            <a:picLocks noChangeAspect="1"/>
          </p:cNvPicPr>
          <p:nvPr/>
        </p:nvPicPr>
        <p:blipFill>
          <a:blip r:embed="rId2"/>
          <a:stretch>
            <a:fillRect/>
          </a:stretch>
        </p:blipFill>
        <p:spPr>
          <a:xfrm>
            <a:off x="0" y="0"/>
            <a:ext cx="12192000" cy="1724025"/>
          </a:xfrm>
          <a:prstGeom prst="rect">
            <a:avLst/>
          </a:prstGeom>
        </p:spPr>
      </p:pic>
      <p:pic>
        <p:nvPicPr>
          <p:cNvPr id="5" name="Picture 4">
            <a:extLst>
              <a:ext uri="{FF2B5EF4-FFF2-40B4-BE49-F238E27FC236}">
                <a16:creationId xmlns:a16="http://schemas.microsoft.com/office/drawing/2014/main" id="{EBE729BB-B519-7BFB-1CE2-A11A32B7532F}"/>
              </a:ext>
            </a:extLst>
          </p:cNvPr>
          <p:cNvPicPr>
            <a:picLocks noChangeAspect="1"/>
          </p:cNvPicPr>
          <p:nvPr/>
        </p:nvPicPr>
        <p:blipFill>
          <a:blip r:embed="rId3"/>
          <a:stretch>
            <a:fillRect/>
          </a:stretch>
        </p:blipFill>
        <p:spPr>
          <a:xfrm>
            <a:off x="4329681" y="1864659"/>
            <a:ext cx="3532638" cy="4993341"/>
          </a:xfrm>
          <a:prstGeom prst="rect">
            <a:avLst/>
          </a:prstGeom>
        </p:spPr>
      </p:pic>
    </p:spTree>
    <p:extLst>
      <p:ext uri="{BB962C8B-B14F-4D97-AF65-F5344CB8AC3E}">
        <p14:creationId xmlns:p14="http://schemas.microsoft.com/office/powerpoint/2010/main" val="17962990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80304" y="1958066"/>
            <a:ext cx="11797048" cy="4648796"/>
          </a:xfrm>
        </p:spPr>
        <p:txBody>
          <a:bodyPr>
            <a:normAutofit/>
          </a:bodyPr>
          <a:lstStyle/>
          <a:p>
            <a:pPr algn="l"/>
            <a:r>
              <a:rPr lang="en-US" b="1" dirty="0">
                <a:latin typeface="Arial Rounded MT Bold" panose="020F0704030504030204" pitchFamily="34" charset="0"/>
              </a:rPr>
              <a:t>CONCLUSION: </a:t>
            </a:r>
            <a:endParaRPr lang="en-US" sz="2300" b="1" dirty="0">
              <a:latin typeface="Arial Rounded MT Bold" panose="020F0704030504030204" pitchFamily="34" charset="0"/>
            </a:endParaRPr>
          </a:p>
          <a:p>
            <a:pPr algn="just"/>
            <a:r>
              <a:rPr lang="en-US" sz="2100" dirty="0">
                <a:latin typeface="Arial Rounded MT Bold" panose="020F0704030504030204" pitchFamily="34" charset="0"/>
              </a:rPr>
              <a:t>Pharmacy Accounting and Financial Literacy Policies and Procedures, Scope and Tactics, Entire Accounting and Financial Literacy Section, and General Pharmaceutical Performance and Activities. That consists of five objects. Stakeholder Care, Accounting and Finance, Communication, Professionalism, and Continuing Professional Development. A sustainable strategy, therefore, enhances fundamental pharmacy accounting and financial skills. In addition, evaluations and comparisons of groups of pharmacy employees on accounting and financial skills in pharmacy are described. In addition, pharmacy accounting and pharmacy-related finances are also hampered. Therefore, pharmacy accounting and financial literacy scope and strategies are recommended to enhance pharmaceutical offerings domestically and internationally.</a:t>
            </a:r>
            <a:endParaRPr lang="en-US" sz="2100" b="1" dirty="0">
              <a:latin typeface="Arial Rounded MT Bold" panose="020F0704030504030204" pitchFamily="34" charset="0"/>
            </a:endParaRPr>
          </a:p>
        </p:txBody>
      </p:sp>
      <p:pic>
        <p:nvPicPr>
          <p:cNvPr id="5" name="Picture 4"/>
          <p:cNvPicPr>
            <a:picLocks noChangeAspect="1"/>
          </p:cNvPicPr>
          <p:nvPr/>
        </p:nvPicPr>
        <p:blipFill>
          <a:blip r:embed="rId2"/>
          <a:stretch>
            <a:fillRect/>
          </a:stretch>
        </p:blipFill>
        <p:spPr>
          <a:xfrm>
            <a:off x="0" y="0"/>
            <a:ext cx="12192000" cy="1724025"/>
          </a:xfrm>
          <a:prstGeom prst="rect">
            <a:avLst/>
          </a:prstGeom>
        </p:spPr>
      </p:pic>
    </p:spTree>
    <p:extLst>
      <p:ext uri="{BB962C8B-B14F-4D97-AF65-F5344CB8AC3E}">
        <p14:creationId xmlns:p14="http://schemas.microsoft.com/office/powerpoint/2010/main" val="61036162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257</TotalTime>
  <Words>564</Words>
  <Application>Microsoft Office PowerPoint</Application>
  <PresentationFormat>Widescreen</PresentationFormat>
  <Paragraphs>15</Paragraphs>
  <Slides>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vt:i4>
      </vt:variant>
    </vt:vector>
  </HeadingPairs>
  <TitlesOfParts>
    <vt:vector size="12" baseType="lpstr">
      <vt:lpstr>Arial</vt:lpstr>
      <vt:lpstr>Arial Rounded MT Bold</vt:lpstr>
      <vt:lpstr>Calibri</vt:lpstr>
      <vt:lpstr>Calibri Light</vt:lpstr>
      <vt:lpstr>Impact</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 1</dc:creator>
  <cp:lastModifiedBy>Suriya EMT</cp:lastModifiedBy>
  <cp:revision>57</cp:revision>
  <dcterms:created xsi:type="dcterms:W3CDTF">2018-11-10T07:13:39Z</dcterms:created>
  <dcterms:modified xsi:type="dcterms:W3CDTF">2023-09-19T11:54:22Z</dcterms:modified>
</cp:coreProperties>
</file>