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7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5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3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9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3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6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6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4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4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9DB68-2CF6-4E6B-8640-EFF5784C684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33CB2-E4E4-4451-842C-12FCFA2FD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4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48" y="1882588"/>
            <a:ext cx="12077252" cy="4975412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Impact" panose="020B0806030902050204" pitchFamily="34" charset="0"/>
              </a:rPr>
              <a:t>Drug Review: </a:t>
            </a:r>
            <a:r>
              <a:rPr lang="en-US" sz="6600" dirty="0" err="1">
                <a:latin typeface="Impact" panose="020B0806030902050204" pitchFamily="34" charset="0"/>
              </a:rPr>
              <a:t>Quviviq</a:t>
            </a:r>
            <a:r>
              <a:rPr lang="en-US" sz="6600" dirty="0">
                <a:latin typeface="Impact" panose="020B0806030902050204" pitchFamily="34" charset="0"/>
              </a:rPr>
              <a:t> /</a:t>
            </a:r>
            <a:r>
              <a:rPr lang="en-US" sz="6600" dirty="0" err="1">
                <a:latin typeface="Impact" panose="020B0806030902050204" pitchFamily="34" charset="0"/>
              </a:rPr>
              <a:t>daridorexant</a:t>
            </a:r>
            <a:endParaRPr lang="en-US" sz="6600" dirty="0">
              <a:latin typeface="Impact" panose="020B0806030902050204" pitchFamily="34" charset="0"/>
            </a:endParaRPr>
          </a:p>
          <a:p>
            <a:r>
              <a:rPr lang="en-US" sz="3600" b="1" dirty="0" err="1"/>
              <a:t>Juman</a:t>
            </a:r>
            <a:r>
              <a:rPr lang="en-US" sz="3600" b="1" dirty="0"/>
              <a:t> </a:t>
            </a:r>
            <a:r>
              <a:rPr lang="en-US" sz="3600" b="1" dirty="0" err="1"/>
              <a:t>Alsaab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48" y="1829277"/>
            <a:ext cx="12077252" cy="52476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Regulations: </a:t>
            </a:r>
            <a:r>
              <a:rPr lang="en-US" sz="2300" dirty="0">
                <a:latin typeface="Arial Rounded MT Bold" panose="020F0704030504030204" pitchFamily="34" charset="0"/>
              </a:rPr>
              <a:t>had been registered in the following countries United States of America (USA), United Kingdom (U.K.), Canada, Saudi Arabia (SA).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Registration number (S.A.); </a:t>
            </a:r>
            <a:r>
              <a:rPr lang="en-US" sz="2300" dirty="0">
                <a:latin typeface="Arial Rounded MT Bold" panose="020F0704030504030204" pitchFamily="34" charset="0"/>
              </a:rPr>
              <a:t>Not Available.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Insurance Drug Formulary (S.A.); </a:t>
            </a:r>
            <a:r>
              <a:rPr lang="en-US" sz="2300" dirty="0">
                <a:latin typeface="Arial Rounded MT Bold" panose="020F0704030504030204" pitchFamily="34" charset="0"/>
              </a:rPr>
              <a:t>Not covered (28.1.2023).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General Information: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Registered Company: </a:t>
            </a:r>
            <a:r>
              <a:rPr lang="en-US" sz="2300" dirty="0">
                <a:latin typeface="Arial Rounded MT Bold" panose="020F0704030504030204" pitchFamily="34" charset="0"/>
              </a:rPr>
              <a:t>Idorsia Pharmaceuticals, Ltd.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Regulatory Status: </a:t>
            </a:r>
            <a:r>
              <a:rPr lang="en-US" sz="2300" dirty="0">
                <a:latin typeface="Arial Rounded MT Bold" panose="020F0704030504030204" pitchFamily="34" charset="0"/>
              </a:rPr>
              <a:t>R.X.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Mechanism of Action:</a:t>
            </a:r>
          </a:p>
          <a:p>
            <a:pPr algn="just"/>
            <a:r>
              <a:rPr lang="en-US" sz="2300" dirty="0">
                <a:latin typeface="Arial Rounded MT Bold" panose="020F0704030504030204" pitchFamily="34" charset="0"/>
              </a:rPr>
              <a:t>The treatment of insomnia is presumed to be through the antagonism of orexin receptors. In addition, the orexin neuropeptide signaling system plays a role in wakefulness.</a:t>
            </a:r>
          </a:p>
          <a:p>
            <a:pPr algn="just"/>
            <a:r>
              <a:rPr lang="en-US" sz="2300" dirty="0">
                <a:latin typeface="Arial Rounded MT Bold" panose="020F0704030504030204" pitchFamily="34" charset="0"/>
              </a:rPr>
              <a:t>Blocking the binding of wake-promoting neuropeptides orexin A and orexin B to receptors OX1R and OX2R is thought to suppress wake drive.</a:t>
            </a:r>
          </a:p>
          <a:p>
            <a:pPr algn="just"/>
            <a:r>
              <a:rPr lang="en-US" sz="2300" b="1" dirty="0">
                <a:latin typeface="Arial Rounded MT Bold" panose="020F0704030504030204" pitchFamily="34" charset="0"/>
              </a:rPr>
              <a:t>Indication</a:t>
            </a:r>
          </a:p>
          <a:p>
            <a:pPr algn="just"/>
            <a:r>
              <a:rPr lang="en-US" sz="2300" dirty="0">
                <a:latin typeface="Arial Rounded MT Bold" panose="020F0704030504030204" pitchFamily="34" charset="0"/>
              </a:rPr>
              <a:t>Insomnia, Difficulties with sleep onset, and sleep maintenance.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2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7240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4541949-64CE-8AF1-41FD-36803E9126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239" y="1836652"/>
            <a:ext cx="7643522" cy="46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147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1</dc:creator>
  <cp:lastModifiedBy>Suriya EMT</cp:lastModifiedBy>
  <cp:revision>58</cp:revision>
  <dcterms:created xsi:type="dcterms:W3CDTF">2018-11-10T07:13:39Z</dcterms:created>
  <dcterms:modified xsi:type="dcterms:W3CDTF">2023-09-19T11:34:36Z</dcterms:modified>
</cp:coreProperties>
</file>