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9" r:id="rId4"/>
    <p:sldId id="270" r:id="rId5"/>
    <p:sldId id="271" r:id="rId6"/>
    <p:sldId id="272" r:id="rId7"/>
    <p:sldId id="273" r:id="rId8"/>
    <p:sldId id="274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8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68-2CF6-4E6B-8640-EFF5784C684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52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68-2CF6-4E6B-8640-EFF5784C684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439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68-2CF6-4E6B-8640-EFF5784C684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93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68-2CF6-4E6B-8640-EFF5784C684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2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68-2CF6-4E6B-8640-EFF5784C684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3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68-2CF6-4E6B-8640-EFF5784C684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436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68-2CF6-4E6B-8640-EFF5784C684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65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68-2CF6-4E6B-8640-EFF5784C684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6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68-2CF6-4E6B-8640-EFF5784C684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34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68-2CF6-4E6B-8640-EFF5784C684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3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68-2CF6-4E6B-8640-EFF5784C684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49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9DB68-2CF6-4E6B-8640-EFF5784C684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48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748" y="2099256"/>
            <a:ext cx="12077252" cy="4887532"/>
          </a:xfrm>
        </p:spPr>
        <p:txBody>
          <a:bodyPr>
            <a:normAutofit fontScale="92500" lnSpcReduction="20000"/>
          </a:bodyPr>
          <a:lstStyle/>
          <a:p>
            <a:r>
              <a:rPr lang="en-US" sz="6500" dirty="0">
                <a:latin typeface="Impact" panose="020B0806030902050204" pitchFamily="34" charset="0"/>
              </a:rPr>
              <a:t>National Survey of the Pharmacokinetics Services at Ministry of Health Hospitals in Saudi Arabia: Pharmacy Management Practice</a:t>
            </a:r>
            <a:endParaRPr lang="en-US" sz="6500" dirty="0" smtClean="0">
              <a:latin typeface="Impact" panose="020B0806030902050204" pitchFamily="34" charset="0"/>
            </a:endParaRPr>
          </a:p>
          <a:p>
            <a:endParaRPr lang="en-US" sz="6600" b="1" dirty="0" smtClean="0">
              <a:latin typeface="Impact" panose="020B0806030902050204" pitchFamily="34" charset="0"/>
            </a:endParaRPr>
          </a:p>
          <a:p>
            <a:r>
              <a:rPr lang="en-US" sz="3600" b="1" dirty="0"/>
              <a:t>Yousef Ahmed </a:t>
            </a:r>
            <a:r>
              <a:rPr lang="en-US" sz="3600" b="1" dirty="0" err="1"/>
              <a:t>Alomi</a:t>
            </a:r>
            <a:r>
              <a:rPr lang="en-US" sz="3600" b="1" dirty="0"/>
              <a:t>, </a:t>
            </a:r>
            <a:r>
              <a:rPr lang="en-US" sz="3600" b="1" dirty="0" err="1"/>
              <a:t>Rasha</a:t>
            </a:r>
            <a:r>
              <a:rPr lang="en-US" sz="3600" b="1" dirty="0"/>
              <a:t> </a:t>
            </a:r>
            <a:r>
              <a:rPr lang="en-US" sz="3600" b="1" dirty="0" err="1"/>
              <a:t>Abdelsalam</a:t>
            </a:r>
            <a:r>
              <a:rPr lang="en-US" sz="3600" b="1" dirty="0"/>
              <a:t> </a:t>
            </a:r>
            <a:r>
              <a:rPr lang="en-US" sz="3600" b="1" dirty="0" err="1"/>
              <a:t>Elshenawy</a:t>
            </a:r>
            <a:endParaRPr lang="en-US" sz="36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4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304" y="1939636"/>
            <a:ext cx="11887200" cy="522316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000" b="1" dirty="0">
                <a:latin typeface="Arial Rounded MT Bold" panose="020F0704030504030204" pitchFamily="34" charset="0"/>
              </a:rPr>
              <a:t>ABSTRACT: </a:t>
            </a:r>
            <a:endParaRPr lang="en-US" sz="3000" dirty="0"/>
          </a:p>
          <a:p>
            <a:pPr algn="just"/>
            <a:r>
              <a:rPr lang="en-US" b="1" dirty="0">
                <a:latin typeface="Arial Rounded MT Bold" panose="020F0704030504030204" pitchFamily="34" charset="0"/>
              </a:rPr>
              <a:t>Objectives:</a:t>
            </a:r>
            <a:r>
              <a:rPr lang="en-US" dirty="0">
                <a:latin typeface="Arial Rounded MT Bold" panose="020F0704030504030204" pitchFamily="34" charset="0"/>
              </a:rPr>
              <a:t> To explore the pharmacokinetics services at Ministry of Health (MOH) hospitals in Saudi Arabia with an emphasis on pharmacy management practice. </a:t>
            </a:r>
            <a:endParaRPr lang="en-US" dirty="0" smtClean="0">
              <a:latin typeface="Arial Rounded MT Bold" panose="020F0704030504030204" pitchFamily="34" charset="0"/>
            </a:endParaRPr>
          </a:p>
          <a:p>
            <a:pPr algn="just"/>
            <a:r>
              <a:rPr lang="en-US" b="1" dirty="0">
                <a:latin typeface="Arial Rounded MT Bold" panose="020F0704030504030204" pitchFamily="34" charset="0"/>
              </a:rPr>
              <a:t>Methods: </a:t>
            </a:r>
            <a:r>
              <a:rPr lang="en-US" dirty="0">
                <a:latin typeface="Arial Rounded MT Bold" panose="020F0704030504030204" pitchFamily="34" charset="0"/>
              </a:rPr>
              <a:t>This is a 2-month cross-sectional national survey related to the pharmacokinetics services with a focus on pharmacy management and resources at MOH hospitals in Saudi Arabia. The study consisted of two parts: the first part gathers demographic information and the second part contained 43 questions divided into four domains that were derived from the guidelines of the American Society of Health-System Pharmacists and from the literature. We used the 5-point </a:t>
            </a:r>
            <a:r>
              <a:rPr lang="en-US" dirty="0" err="1">
                <a:latin typeface="Arial Rounded MT Bold" panose="020F0704030504030204" pitchFamily="34" charset="0"/>
              </a:rPr>
              <a:t>Likert</a:t>
            </a:r>
            <a:r>
              <a:rPr lang="en-US" dirty="0">
                <a:latin typeface="Arial Rounded MT Bold" panose="020F0704030504030204" pitchFamily="34" charset="0"/>
              </a:rPr>
              <a:t> response scale system to obtain the responses of the participants, which consisted of </a:t>
            </a:r>
            <a:r>
              <a:rPr lang="en-US" dirty="0" err="1">
                <a:latin typeface="Arial Rounded MT Bold" panose="020F0704030504030204" pitchFamily="34" charset="0"/>
              </a:rPr>
              <a:t>closeended</a:t>
            </a:r>
            <a:r>
              <a:rPr lang="en-US" dirty="0">
                <a:latin typeface="Arial Rounded MT Bold" panose="020F0704030504030204" pitchFamily="34" charset="0"/>
              </a:rPr>
              <a:t> questions. An electronic questionnaire was distributed to the coordinators of all the clinical pharmacy services or drug information centers at MOH hospitals; it captures the data regarding education and training through a Survey Monkey system.</a:t>
            </a:r>
          </a:p>
          <a:p>
            <a:endParaRPr lang="en-US" sz="36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573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00" y="1825625"/>
            <a:ext cx="1182370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300" b="1" dirty="0">
                <a:latin typeface="Arial Rounded MT Bold" panose="020F0704030504030204" pitchFamily="34" charset="0"/>
              </a:rPr>
              <a:t>Results: </a:t>
            </a:r>
            <a:r>
              <a:rPr lang="en-US" sz="2300" dirty="0">
                <a:latin typeface="Arial Rounded MT Bold" panose="020F0704030504030204" pitchFamily="34" charset="0"/>
              </a:rPr>
              <a:t>There were 43 total responders from hospital pharmacies; the response rate was found to be 86%. The majority of pharmacokinetics services were provided to the adult patients (37 (86.05%)) followed by the pediatric and geriatric patients (19 (44.19%) and 13 (30.23%) respectively, with most of the hospitals covering less than 20 beds (23 (53.5%)). Most of the </a:t>
            </a:r>
            <a:r>
              <a:rPr lang="en-US" sz="2300" dirty="0" err="1" smtClean="0">
                <a:latin typeface="Arial Rounded MT Bold" panose="020F0704030504030204" pitchFamily="34" charset="0"/>
              </a:rPr>
              <a:t>harmacokinetics</a:t>
            </a:r>
            <a:r>
              <a:rPr lang="en-US" sz="2300" dirty="0" smtClean="0">
                <a:latin typeface="Arial Rounded MT Bold" panose="020F0704030504030204" pitchFamily="34" charset="0"/>
              </a:rPr>
              <a:t> </a:t>
            </a:r>
            <a:r>
              <a:rPr lang="en-US" sz="2300" dirty="0">
                <a:latin typeface="Arial Rounded MT Bold" panose="020F0704030504030204" pitchFamily="34" charset="0"/>
              </a:rPr>
              <a:t>services were provided through inpatient pharmacy (27 (62.79%), outpatient pharmacy and through discharge (9 (20.93%)). Most of the administration and management sections of the pharmacokinetics services were with the mission </a:t>
            </a:r>
            <a:r>
              <a:rPr lang="en-US" sz="2300" dirty="0" smtClean="0">
                <a:latin typeface="Arial Rounded MT Bold" panose="020F0704030504030204" pitchFamily="34" charset="0"/>
              </a:rPr>
              <a:t>of pharmacokinetics </a:t>
            </a:r>
            <a:r>
              <a:rPr lang="en-US" sz="2300" dirty="0">
                <a:latin typeface="Arial Rounded MT Bold" panose="020F0704030504030204" pitchFamily="34" charset="0"/>
              </a:rPr>
              <a:t>services (68.8%) followed by the total quality </a:t>
            </a:r>
            <a:r>
              <a:rPr lang="en-US" sz="2300" dirty="0" err="1" smtClean="0">
                <a:latin typeface="Arial Rounded MT Bold" panose="020F0704030504030204" pitchFamily="34" charset="0"/>
              </a:rPr>
              <a:t>anagement</a:t>
            </a:r>
            <a:r>
              <a:rPr lang="en-US" sz="2300" dirty="0" smtClean="0">
                <a:latin typeface="Arial Rounded MT Bold" panose="020F0704030504030204" pitchFamily="34" charset="0"/>
              </a:rPr>
              <a:t> </a:t>
            </a:r>
            <a:r>
              <a:rPr lang="en-US" sz="2300" dirty="0">
                <a:latin typeface="Arial Rounded MT Bold" panose="020F0704030504030204" pitchFamily="34" charset="0"/>
              </a:rPr>
              <a:t>(67.6%) and policy and procedures (64.8%), whereas the least of </a:t>
            </a:r>
            <a:r>
              <a:rPr lang="en-US" sz="2300" dirty="0" smtClean="0">
                <a:latin typeface="Arial Rounded MT Bold" panose="020F0704030504030204" pitchFamily="34" charset="0"/>
              </a:rPr>
              <a:t>the administration </a:t>
            </a:r>
            <a:r>
              <a:rPr lang="en-US" sz="2300" dirty="0">
                <a:latin typeface="Arial Rounded MT Bold" panose="020F0704030504030204" pitchFamily="34" charset="0"/>
              </a:rPr>
              <a:t>of pharmacokinetics services was found in the annual pharmacokinetics plan (60%), the pharmacokinetics strategic plan and pharmacokinetics technician competency (62.6%). </a:t>
            </a:r>
          </a:p>
          <a:p>
            <a:pPr marL="0" indent="0">
              <a:buNone/>
            </a:pPr>
            <a:endParaRPr lang="en-US" sz="2300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229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825625"/>
            <a:ext cx="11099800" cy="33051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>
                <a:latin typeface="Arial Rounded MT Bold" panose="020F0704030504030204" pitchFamily="34" charset="0"/>
              </a:rPr>
              <a:t>Conclusion: </a:t>
            </a:r>
            <a:r>
              <a:rPr lang="en-US" sz="2400" dirty="0">
                <a:latin typeface="Arial Rounded MT Bold" panose="020F0704030504030204" pitchFamily="34" charset="0"/>
              </a:rPr>
              <a:t>Although there is a daily demand for the pharmacokinetics services, only one-third of the hospitals had pharmacokinetics services to offer. Implementing the MOH pharmacokinetics services strategy is required at all MOH hospitals in Saudi Arabia.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459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7240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8362" y="1825625"/>
            <a:ext cx="7915275" cy="488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661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7240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462" y="2404660"/>
            <a:ext cx="10125075" cy="336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791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7240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62" y="2200207"/>
            <a:ext cx="10048875" cy="359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189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7240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5375" y="2089150"/>
            <a:ext cx="10001250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731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14" y="1825625"/>
            <a:ext cx="1152659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 smtClean="0">
                <a:latin typeface="Arial Rounded MT Bold" panose="020F0704030504030204" pitchFamily="34" charset="0"/>
              </a:rPr>
              <a:t>CONCLUSION </a:t>
            </a:r>
          </a:p>
          <a:p>
            <a:pPr marL="0" indent="0" algn="just">
              <a:buNone/>
            </a:pPr>
            <a:r>
              <a:rPr lang="en-US" sz="2400" dirty="0">
                <a:latin typeface="Arial Rounded MT Bold" panose="020F0704030504030204" pitchFamily="34" charset="0"/>
              </a:rPr>
              <a:t>The CPKs have not been completed yet at MOH hospitals in KSA. There is the need to increase the number of clinical pharmacists who are specialized in this field with a focus on administration revision of the program and pharmacokinetics education and training at MOH hospitals in KSA.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822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435</Words>
  <Application>Microsoft Office PowerPoint</Application>
  <PresentationFormat>Widescreen</PresentationFormat>
  <Paragraphs>10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Rounded MT Bold</vt:lpstr>
      <vt:lpstr>Calibri</vt:lpstr>
      <vt:lpstr>Calibri Light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 1</dc:creator>
  <cp:lastModifiedBy>PHCOG02</cp:lastModifiedBy>
  <cp:revision>28</cp:revision>
  <dcterms:created xsi:type="dcterms:W3CDTF">2018-11-10T07:13:39Z</dcterms:created>
  <dcterms:modified xsi:type="dcterms:W3CDTF">2019-09-25T05:29:58Z</dcterms:modified>
</cp:coreProperties>
</file>