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7" r:id="rId3"/>
    <p:sldId id="269" r:id="rId4"/>
    <p:sldId id="270" r:id="rId5"/>
    <p:sldId id="271" r:id="rId6"/>
    <p:sldId id="272" r:id="rId7"/>
    <p:sldId id="273" r:id="rId8"/>
    <p:sldId id="26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94434" autoAdjust="0"/>
  </p:normalViewPr>
  <p:slideViewPr>
    <p:cSldViewPr snapToGrid="0">
      <p:cViewPr>
        <p:scale>
          <a:sx n="75" d="100"/>
          <a:sy n="75" d="100"/>
        </p:scale>
        <p:origin x="456" y="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2099256"/>
            <a:ext cx="12077252" cy="4623516"/>
          </a:xfrm>
        </p:spPr>
        <p:txBody>
          <a:bodyPr>
            <a:normAutofit fontScale="92500"/>
          </a:bodyPr>
          <a:lstStyle/>
          <a:p>
            <a:r>
              <a:rPr lang="en-US" sz="6000" dirty="0">
                <a:latin typeface="Impact" panose="020B0806030902050204" pitchFamily="34" charset="0"/>
              </a:rPr>
              <a:t>National Survey of the Pharmacokinetics Services at the Ministry of Health Hospitals in Saudi Arabia: Prescribing and Dispensing Medication</a:t>
            </a:r>
            <a:endParaRPr lang="en-US" sz="6000" dirty="0" smtClean="0">
              <a:latin typeface="Impact" panose="020B0806030902050204" pitchFamily="34" charset="0"/>
            </a:endParaRPr>
          </a:p>
          <a:p>
            <a:endParaRPr lang="en-US" sz="3600" dirty="0">
              <a:latin typeface="Impact" panose="020B0806030902050204" pitchFamily="34" charset="0"/>
            </a:endParaRPr>
          </a:p>
          <a:p>
            <a:r>
              <a:rPr lang="en-US" sz="3600" b="1" dirty="0"/>
              <a:t>Yousef Ahmed </a:t>
            </a:r>
            <a:r>
              <a:rPr lang="en-US" sz="3600" b="1" dirty="0" err="1"/>
              <a:t>Alomi</a:t>
            </a:r>
            <a:r>
              <a:rPr lang="en-US" sz="3600" b="1" dirty="0"/>
              <a:t>, </a:t>
            </a:r>
            <a:r>
              <a:rPr lang="en-US" sz="3600" b="1" dirty="0" err="1"/>
              <a:t>Rasha</a:t>
            </a:r>
            <a:r>
              <a:rPr lang="en-US" sz="3600" b="1" dirty="0"/>
              <a:t> </a:t>
            </a:r>
            <a:r>
              <a:rPr lang="en-US" sz="3600" b="1" dirty="0" err="1"/>
              <a:t>Abdelsalam</a:t>
            </a:r>
            <a:r>
              <a:rPr lang="en-US" sz="3600" b="1" dirty="0"/>
              <a:t> </a:t>
            </a:r>
            <a:r>
              <a:rPr lang="en-US" sz="3600" b="1" dirty="0" err="1"/>
              <a:t>Elshenawy</a:t>
            </a:r>
            <a:endParaRPr lang="en-US" sz="3600" b="1" dirty="0"/>
          </a:p>
        </p:txBody>
      </p:sp>
      <p:pic>
        <p:nvPicPr>
          <p:cNvPr id="6" name="Picture 5"/>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304" y="1939636"/>
            <a:ext cx="11887200" cy="4918364"/>
          </a:xfrm>
        </p:spPr>
        <p:txBody>
          <a:bodyPr>
            <a:normAutofit lnSpcReduction="10000"/>
          </a:bodyPr>
          <a:lstStyle/>
          <a:p>
            <a:pPr algn="just"/>
            <a:r>
              <a:rPr lang="en-US" sz="3000" b="1" dirty="0">
                <a:latin typeface="Arial Rounded MT Bold" panose="020F0704030504030204" pitchFamily="34" charset="0"/>
              </a:rPr>
              <a:t>ABSTRACT: </a:t>
            </a:r>
            <a:endParaRPr lang="en-US" sz="3000" dirty="0"/>
          </a:p>
          <a:p>
            <a:pPr algn="just"/>
            <a:r>
              <a:rPr lang="en-US" b="1" dirty="0">
                <a:latin typeface="Arial Rounded MT Bold" panose="020F0704030504030204" pitchFamily="34" charset="0"/>
              </a:rPr>
              <a:t>Objectives: </a:t>
            </a:r>
            <a:r>
              <a:rPr lang="en-US" dirty="0">
                <a:latin typeface="Arial Rounded MT Bold" panose="020F0704030504030204" pitchFamily="34" charset="0"/>
              </a:rPr>
              <a:t>To explore the pharmacokinetics services at the Ministry of Health (MOH) hospitals in Saudi Arabia with an emphasis on prescribing and dispensing medication. </a:t>
            </a:r>
            <a:endParaRPr lang="en-US" dirty="0" smtClean="0">
              <a:latin typeface="Arial Rounded MT Bold" panose="020F0704030504030204" pitchFamily="34" charset="0"/>
            </a:endParaRPr>
          </a:p>
          <a:p>
            <a:pPr algn="just"/>
            <a:r>
              <a:rPr lang="en-US" b="1" dirty="0" smtClean="0">
                <a:latin typeface="Arial Rounded MT Bold" panose="020F0704030504030204" pitchFamily="34" charset="0"/>
              </a:rPr>
              <a:t>Methods</a:t>
            </a:r>
            <a:r>
              <a:rPr lang="en-US" b="1" dirty="0">
                <a:latin typeface="Arial Rounded MT Bold" panose="020F0704030504030204" pitchFamily="34" charset="0"/>
              </a:rPr>
              <a:t>: </a:t>
            </a:r>
            <a:r>
              <a:rPr lang="en-US" dirty="0">
                <a:latin typeface="Arial Rounded MT Bold" panose="020F0704030504030204" pitchFamily="34" charset="0"/>
              </a:rPr>
              <a:t>This is a 2-month </a:t>
            </a:r>
            <a:r>
              <a:rPr lang="en-US" dirty="0" err="1">
                <a:latin typeface="Arial Rounded MT Bold" panose="020F0704030504030204" pitchFamily="34" charset="0"/>
              </a:rPr>
              <a:t>crosssectional</a:t>
            </a:r>
            <a:r>
              <a:rPr lang="en-US" dirty="0">
                <a:latin typeface="Arial Rounded MT Bold" panose="020F0704030504030204" pitchFamily="34" charset="0"/>
              </a:rPr>
              <a:t> national survey of pharmacokinetics services. The study consisted of two parts: the first part captures demographic information and the second part is a questionnaire with 43 questions divided into three domains. The questions are derived from the guidelines of the American Society of Health-System Pharmacists (ASHP) and from the literature. We used the 5-point </a:t>
            </a:r>
            <a:r>
              <a:rPr lang="en-US" dirty="0" err="1">
                <a:latin typeface="Arial Rounded MT Bold" panose="020F0704030504030204" pitchFamily="34" charset="0"/>
              </a:rPr>
              <a:t>Likert</a:t>
            </a:r>
            <a:r>
              <a:rPr lang="en-US" dirty="0">
                <a:latin typeface="Arial Rounded MT Bold" panose="020F0704030504030204" pitchFamily="34" charset="0"/>
              </a:rPr>
              <a:t> response scale system to obtain responses of the participants; there were close-ended questions. The electronic questionnaire was distributed to all the coordinators of the clinical pharmacy services or to the drug information centers at MOH hospitals, The data were collected through the Survey Monkey system. </a:t>
            </a:r>
            <a:endParaRPr lang="en-US" sz="3600" b="1" dirty="0"/>
          </a:p>
        </p:txBody>
      </p:sp>
      <p:pic>
        <p:nvPicPr>
          <p:cNvPr id="6" name="Picture 5"/>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3314573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48563" cy="4871389"/>
          </a:xfrm>
        </p:spPr>
        <p:txBody>
          <a:bodyPr>
            <a:normAutofit fontScale="77500" lnSpcReduction="20000"/>
          </a:bodyPr>
          <a:lstStyle/>
          <a:p>
            <a:pPr marL="0" indent="0" algn="just">
              <a:buNone/>
            </a:pPr>
            <a:r>
              <a:rPr lang="en-US" b="1" dirty="0">
                <a:latin typeface="Arial Rounded MT Bold" panose="020F0704030504030204" pitchFamily="34" charset="0"/>
              </a:rPr>
              <a:t>Results: </a:t>
            </a:r>
            <a:r>
              <a:rPr lang="en-US" dirty="0">
                <a:latin typeface="Arial Rounded MT Bold" panose="020F0704030504030204" pitchFamily="34" charset="0"/>
              </a:rPr>
              <a:t>A total of 43 hospital pharmacies responded to the survey; the response rate was found to be 86%. The pharmacists and nurses had privileges of prescribing medication as per pharmacokinetics services in nearly 18 (46.15%) and 16 (41.03%) hospitals respectively. At 14 (37.84%) hospitals, pharmacists have the privilege to request an estimation of patient’s drug levels and at 12 (30.77%) hospitals, they have the privilege to change drug sampling time. At 15 (38.46%) hospitals, nurses have the privilege to request an estimation of patient’s drug level and at 12 (31.58%) hospitals, they have the privilege to change drug sampling time. The commonly prescribed medications via pharmacokinetics consultation were gentamicin (23 (71.88%)), phenytoin (23 (71.88%)), carbamazepine (22 (70.97%)), sodium valproate (22 (70.97%)) and warfarin (22 (70.97%)). The pharmacokinetics altering system during an electronic prescription was found in 9 (26.5%) hospital pharmacies and the pharmacist was found to participate in pharmacokinetics research in 8 (23.5%) hospitals. </a:t>
            </a:r>
            <a:endParaRPr lang="en-US" dirty="0" smtClean="0">
              <a:latin typeface="Arial Rounded MT Bold" panose="020F0704030504030204" pitchFamily="34" charset="0"/>
            </a:endParaRPr>
          </a:p>
          <a:p>
            <a:pPr marL="0" indent="0" algn="just">
              <a:buNone/>
            </a:pPr>
            <a:r>
              <a:rPr lang="en-US" b="1" dirty="0" smtClean="0">
                <a:latin typeface="Arial Rounded MT Bold" panose="020F0704030504030204" pitchFamily="34" charset="0"/>
              </a:rPr>
              <a:t>Conclusion</a:t>
            </a:r>
            <a:r>
              <a:rPr lang="en-US" b="1" dirty="0">
                <a:latin typeface="Arial Rounded MT Bold" panose="020F0704030504030204" pitchFamily="34" charset="0"/>
              </a:rPr>
              <a:t>:</a:t>
            </a:r>
            <a:r>
              <a:rPr lang="en-US" dirty="0">
                <a:latin typeface="Arial Rounded MT Bold" panose="020F0704030504030204" pitchFamily="34" charset="0"/>
              </a:rPr>
              <a:t> Healthcare providers including the pharmacists and nurses have a significant role in providing pharmacokinetics services to the patients. Expanding these services with standard guidelines and the electronic prescription is required in order to prevent drug- Pharmacokinetics related problems, improve the clinical outcome of the patient and reduce the economic burden.</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23961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pic>
        <p:nvPicPr>
          <p:cNvPr id="5" name="Picture 4"/>
          <p:cNvPicPr>
            <a:picLocks noChangeAspect="1"/>
          </p:cNvPicPr>
          <p:nvPr/>
        </p:nvPicPr>
        <p:blipFill>
          <a:blip r:embed="rId3"/>
          <a:stretch>
            <a:fillRect/>
          </a:stretch>
        </p:blipFill>
        <p:spPr>
          <a:xfrm>
            <a:off x="3752850" y="1839937"/>
            <a:ext cx="4686300" cy="4869958"/>
          </a:xfrm>
          <a:prstGeom prst="rect">
            <a:avLst/>
          </a:prstGeom>
        </p:spPr>
      </p:pic>
    </p:spTree>
    <p:extLst>
      <p:ext uri="{BB962C8B-B14F-4D97-AF65-F5344CB8AC3E}">
        <p14:creationId xmlns:p14="http://schemas.microsoft.com/office/powerpoint/2010/main" val="3734781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945356" y="2327252"/>
            <a:ext cx="10301287" cy="3957638"/>
          </a:xfrm>
          <a:prstGeom prst="rect">
            <a:avLst/>
          </a:prstGeom>
        </p:spPr>
      </p:pic>
      <p:pic>
        <p:nvPicPr>
          <p:cNvPr id="5" name="Picture 4"/>
          <p:cNvPicPr>
            <a:picLocks noChangeAspect="1"/>
          </p:cNvPicPr>
          <p:nvPr/>
        </p:nvPicPr>
        <p:blipFill>
          <a:blip r:embed="rId3"/>
          <a:stretch>
            <a:fillRect/>
          </a:stretch>
        </p:blipFill>
        <p:spPr>
          <a:xfrm>
            <a:off x="0" y="0"/>
            <a:ext cx="12192000" cy="1724025"/>
          </a:xfrm>
          <a:prstGeom prst="rect">
            <a:avLst/>
          </a:prstGeom>
        </p:spPr>
      </p:pic>
    </p:spTree>
    <p:extLst>
      <p:ext uri="{BB962C8B-B14F-4D97-AF65-F5344CB8AC3E}">
        <p14:creationId xmlns:p14="http://schemas.microsoft.com/office/powerpoint/2010/main" val="2103701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1509712" y="2015015"/>
            <a:ext cx="9172575" cy="4842985"/>
          </a:xfrm>
          <a:prstGeom prst="rect">
            <a:avLst/>
          </a:prstGeom>
        </p:spPr>
      </p:pic>
      <p:pic>
        <p:nvPicPr>
          <p:cNvPr id="5" name="Picture 4"/>
          <p:cNvPicPr>
            <a:picLocks noChangeAspect="1"/>
          </p:cNvPicPr>
          <p:nvPr/>
        </p:nvPicPr>
        <p:blipFill>
          <a:blip r:embed="rId3"/>
          <a:stretch>
            <a:fillRect/>
          </a:stretch>
        </p:blipFill>
        <p:spPr>
          <a:xfrm>
            <a:off x="0" y="0"/>
            <a:ext cx="12192000" cy="1724025"/>
          </a:xfrm>
          <a:prstGeom prst="rect">
            <a:avLst/>
          </a:prstGeom>
        </p:spPr>
      </p:pic>
    </p:spTree>
    <p:extLst>
      <p:ext uri="{BB962C8B-B14F-4D97-AF65-F5344CB8AC3E}">
        <p14:creationId xmlns:p14="http://schemas.microsoft.com/office/powerpoint/2010/main" val="3462231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1038225" y="1819275"/>
            <a:ext cx="10115550" cy="5038725"/>
          </a:xfrm>
          <a:prstGeom prst="rect">
            <a:avLst/>
          </a:prstGeom>
        </p:spPr>
      </p:pic>
      <p:pic>
        <p:nvPicPr>
          <p:cNvPr id="5" name="Picture 4"/>
          <p:cNvPicPr>
            <a:picLocks noChangeAspect="1"/>
          </p:cNvPicPr>
          <p:nvPr/>
        </p:nvPicPr>
        <p:blipFill>
          <a:blip r:embed="rId3"/>
          <a:stretch>
            <a:fillRect/>
          </a:stretch>
        </p:blipFill>
        <p:spPr>
          <a:xfrm>
            <a:off x="0" y="0"/>
            <a:ext cx="12192000" cy="1724025"/>
          </a:xfrm>
          <a:prstGeom prst="rect">
            <a:avLst/>
          </a:prstGeom>
        </p:spPr>
      </p:pic>
    </p:spTree>
    <p:extLst>
      <p:ext uri="{BB962C8B-B14F-4D97-AF65-F5344CB8AC3E}">
        <p14:creationId xmlns:p14="http://schemas.microsoft.com/office/powerpoint/2010/main" val="154570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4" y="1825625"/>
            <a:ext cx="11526592" cy="4351338"/>
          </a:xfrm>
        </p:spPr>
        <p:txBody>
          <a:bodyPr>
            <a:normAutofit/>
          </a:bodyPr>
          <a:lstStyle/>
          <a:p>
            <a:pPr marL="0" indent="0">
              <a:buNone/>
            </a:pPr>
            <a:r>
              <a:rPr lang="en-US" sz="3000" b="1" dirty="0" smtClean="0">
                <a:latin typeface="Arial Rounded MT Bold" panose="020F0704030504030204" pitchFamily="34" charset="0"/>
              </a:rPr>
              <a:t>CONCLUSION </a:t>
            </a:r>
          </a:p>
          <a:p>
            <a:pPr marL="0" indent="0" algn="just">
              <a:buNone/>
            </a:pPr>
            <a:r>
              <a:rPr lang="en-US" sz="2400" dirty="0">
                <a:latin typeface="Arial Rounded MT Bold" panose="020F0704030504030204" pitchFamily="34" charset="0"/>
              </a:rPr>
              <a:t>Healthcare providers including pharmacists and nurses had a significant role in providing </a:t>
            </a:r>
            <a:r>
              <a:rPr lang="en-US" sz="2400" dirty="0" smtClean="0">
                <a:latin typeface="Arial Rounded MT Bold" panose="020F0704030504030204" pitchFamily="34" charset="0"/>
              </a:rPr>
              <a:t>pharmacokinetics services</a:t>
            </a:r>
            <a:r>
              <a:rPr lang="en-US" sz="2400" dirty="0">
                <a:latin typeface="Arial Rounded MT Bold" panose="020F0704030504030204" pitchFamily="34" charset="0"/>
              </a:rPr>
              <a:t>. Expanding these services with standard guidelines and electronic method of prescribing medication is needed to prevent drug-related problems, improve clinical outcome of the patient and reduce economic burden.</a:t>
            </a:r>
            <a:endParaRPr lang="en-US" sz="2400" dirty="0">
              <a:latin typeface="Arial Rounded MT Bold" panose="020F0704030504030204" pitchFamily="34" charset="0"/>
            </a:endParaRP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048224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TotalTime>
  <Words>472</Words>
  <Application>Microsoft Office PowerPoint</Application>
  <PresentationFormat>Widescreen</PresentationFormat>
  <Paragraphs>10</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34</cp:revision>
  <dcterms:created xsi:type="dcterms:W3CDTF">2018-11-10T07:13:39Z</dcterms:created>
  <dcterms:modified xsi:type="dcterms:W3CDTF">2019-09-25T06:12:42Z</dcterms:modified>
</cp:coreProperties>
</file>