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69" r:id="rId4"/>
    <p:sldId id="27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8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DB68-2CF6-4E6B-8640-EFF5784C684E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33CB2-E4E4-4451-842C-12FCFA2F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52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DB68-2CF6-4E6B-8640-EFF5784C684E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33CB2-E4E4-4451-842C-12FCFA2F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439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DB68-2CF6-4E6B-8640-EFF5784C684E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33CB2-E4E4-4451-842C-12FCFA2F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93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DB68-2CF6-4E6B-8640-EFF5784C684E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33CB2-E4E4-4451-842C-12FCFA2F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2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DB68-2CF6-4E6B-8640-EFF5784C684E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33CB2-E4E4-4451-842C-12FCFA2F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3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DB68-2CF6-4E6B-8640-EFF5784C684E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33CB2-E4E4-4451-842C-12FCFA2F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436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DB68-2CF6-4E6B-8640-EFF5784C684E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33CB2-E4E4-4451-842C-12FCFA2F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265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DB68-2CF6-4E6B-8640-EFF5784C684E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33CB2-E4E4-4451-842C-12FCFA2F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26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DB68-2CF6-4E6B-8640-EFF5784C684E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33CB2-E4E4-4451-842C-12FCFA2F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342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DB68-2CF6-4E6B-8640-EFF5784C684E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33CB2-E4E4-4451-842C-12FCFA2F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83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DB68-2CF6-4E6B-8640-EFF5784C684E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33CB2-E4E4-4451-842C-12FCFA2F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49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9DB68-2CF6-4E6B-8640-EFF5784C684E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33CB2-E4E4-4451-842C-12FCFA2F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48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748" y="2099256"/>
            <a:ext cx="12077252" cy="4623516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Impact" panose="020B0806030902050204" pitchFamily="34" charset="0"/>
              </a:rPr>
              <a:t>Pharmacist’s Awareness and Knowledge of Reporting Adverse Drug Reactions in Saudi Arabia</a:t>
            </a:r>
            <a:endParaRPr lang="en-US" sz="3600" dirty="0" smtClean="0">
              <a:latin typeface="Impact" panose="020B0806030902050204" pitchFamily="34" charset="0"/>
            </a:endParaRPr>
          </a:p>
          <a:p>
            <a:endParaRPr lang="en-US" sz="3600" b="1" dirty="0" smtClean="0"/>
          </a:p>
          <a:p>
            <a:r>
              <a:rPr lang="en-US" sz="3600" b="1" dirty="0"/>
              <a:t>Fatimah </a:t>
            </a:r>
            <a:r>
              <a:rPr lang="en-US" sz="3600" b="1" dirty="0" err="1"/>
              <a:t>Fouad</a:t>
            </a:r>
            <a:r>
              <a:rPr lang="en-US" sz="3600" b="1" dirty="0"/>
              <a:t> Al </a:t>
            </a:r>
            <a:r>
              <a:rPr lang="en-US" sz="3600" b="1" dirty="0" err="1"/>
              <a:t>Doughan</a:t>
            </a:r>
            <a:r>
              <a:rPr lang="en-US" sz="3600" b="1" dirty="0"/>
              <a:t>, Yousef Ahmed </a:t>
            </a:r>
            <a:r>
              <a:rPr lang="en-US" sz="3600" b="1" dirty="0" err="1"/>
              <a:t>Alomi</a:t>
            </a:r>
            <a:r>
              <a:rPr lang="en-US" sz="3600" b="1" dirty="0"/>
              <a:t>, </a:t>
            </a:r>
            <a:endParaRPr lang="en-US" sz="3600" b="1" dirty="0" smtClean="0"/>
          </a:p>
          <a:p>
            <a:r>
              <a:rPr lang="en-US" sz="3600" b="1" dirty="0" err="1" smtClean="0"/>
              <a:t>Mais</a:t>
            </a:r>
            <a:r>
              <a:rPr lang="en-US" sz="3600" b="1" dirty="0" smtClean="0"/>
              <a:t> </a:t>
            </a:r>
            <a:r>
              <a:rPr lang="en-US" sz="3600" b="1" dirty="0" err="1"/>
              <a:t>Hasan</a:t>
            </a:r>
            <a:r>
              <a:rPr lang="en-US" sz="3600" b="1" dirty="0"/>
              <a:t> </a:t>
            </a:r>
            <a:r>
              <a:rPr lang="en-US" sz="3600" b="1" dirty="0" err="1"/>
              <a:t>Iflaifel</a:t>
            </a:r>
            <a:endParaRPr lang="en-US" sz="36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4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304" y="1939636"/>
            <a:ext cx="11887200" cy="4918364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3000" b="1" dirty="0">
                <a:latin typeface="Arial Rounded MT Bold" panose="020F0704030504030204" pitchFamily="34" charset="0"/>
              </a:rPr>
              <a:t>ABSTRACT: </a:t>
            </a:r>
            <a:endParaRPr lang="en-US" sz="3000" dirty="0"/>
          </a:p>
          <a:p>
            <a:pPr algn="just"/>
            <a:r>
              <a:rPr lang="en-US" b="1" dirty="0">
                <a:latin typeface="Arial Rounded MT Bold" panose="020F0704030504030204" pitchFamily="34" charset="0"/>
              </a:rPr>
              <a:t>Objectives: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Pharmacovigilance</a:t>
            </a:r>
            <a:r>
              <a:rPr lang="en-US" dirty="0">
                <a:latin typeface="Arial Rounded MT Bold" panose="020F0704030504030204" pitchFamily="34" charset="0"/>
              </a:rPr>
              <a:t> is considered a useful tool in detecting, assessing, understanding and preventing Adverse drug reactions (ADRs) to ensure the safety of medications and protect consumers from ADRs. Consequently, the progression and expansion of </a:t>
            </a:r>
            <a:r>
              <a:rPr lang="en-US" dirty="0" err="1">
                <a:latin typeface="Arial Rounded MT Bold" panose="020F0704030504030204" pitchFamily="34" charset="0"/>
              </a:rPr>
              <a:t>pharmacovigilance</a:t>
            </a:r>
            <a:r>
              <a:rPr lang="en-US" dirty="0">
                <a:latin typeface="Arial Rounded MT Bold" panose="020F0704030504030204" pitchFamily="34" charset="0"/>
              </a:rPr>
              <a:t> is urgent for safe and effective clinical practice; therefore, in this study, we aimed to compare the awareness and knowledge of the community and hospital pharmacists toward reporting ADRs in different regions of Saudi Arabia. </a:t>
            </a:r>
            <a:endParaRPr lang="en-US" dirty="0" smtClean="0">
              <a:latin typeface="Arial Rounded MT Bold" panose="020F0704030504030204" pitchFamily="34" charset="0"/>
            </a:endParaRPr>
          </a:p>
          <a:p>
            <a:pPr algn="just"/>
            <a:r>
              <a:rPr lang="en-US" b="1" dirty="0" smtClean="0">
                <a:latin typeface="Arial Rounded MT Bold" panose="020F0704030504030204" pitchFamily="34" charset="0"/>
              </a:rPr>
              <a:t>Methods</a:t>
            </a:r>
            <a:r>
              <a:rPr lang="en-US" b="1" dirty="0">
                <a:latin typeface="Arial Rounded MT Bold" panose="020F0704030504030204" pitchFamily="34" charset="0"/>
              </a:rPr>
              <a:t>:</a:t>
            </a:r>
            <a:r>
              <a:rPr lang="en-US" dirty="0">
                <a:latin typeface="Arial Rounded MT Bold" panose="020F0704030504030204" pitchFamily="34" charset="0"/>
              </a:rPr>
              <a:t> This cross-sectional study was conducted from January 2016 to March 2016 in Saudi Arabia. A validated and structured questionnaire was distributed by hand or via Internet to 263 hospital and community pharmacists. The questionnaire collected pharmacists’ demographic information and pharmacists’ understanding and knowledge of the </a:t>
            </a:r>
            <a:r>
              <a:rPr lang="en-US" dirty="0" err="1">
                <a:latin typeface="Arial Rounded MT Bold" panose="020F0704030504030204" pitchFamily="34" charset="0"/>
              </a:rPr>
              <a:t>pharmacovigilance</a:t>
            </a:r>
            <a:r>
              <a:rPr lang="en-US" dirty="0">
                <a:latin typeface="Arial Rounded MT Bold" panose="020F0704030504030204" pitchFamily="34" charset="0"/>
              </a:rPr>
              <a:t> system and reporting of ADRs.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573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645" y="1825624"/>
            <a:ext cx="11848563" cy="487138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100" b="1" dirty="0" smtClean="0">
                <a:latin typeface="Arial Rounded MT Bold" panose="020F0704030504030204" pitchFamily="34" charset="0"/>
              </a:rPr>
              <a:t>Results</a:t>
            </a:r>
            <a:r>
              <a:rPr lang="en-US" sz="2100" b="1" dirty="0">
                <a:latin typeface="Arial Rounded MT Bold" panose="020F0704030504030204" pitchFamily="34" charset="0"/>
              </a:rPr>
              <a:t>:</a:t>
            </a:r>
            <a:r>
              <a:rPr lang="en-US" sz="2100" dirty="0">
                <a:latin typeface="Arial Rounded MT Bold" panose="020F0704030504030204" pitchFamily="34" charset="0"/>
              </a:rPr>
              <a:t> A total of 263 pharmacists responded to the questionnaire with 208 (79.09%) pharmacists from hospital pharmacy sites and 55 (20.91%) pharmacists from community pharmacy responding to the questionnaire. There is a significant difference in the </a:t>
            </a:r>
            <a:r>
              <a:rPr lang="en-US" sz="2100" dirty="0" err="1">
                <a:latin typeface="Arial Rounded MT Bold" panose="020F0704030504030204" pitchFamily="34" charset="0"/>
              </a:rPr>
              <a:t>pharmacovigilance</a:t>
            </a:r>
            <a:r>
              <a:rPr lang="en-US" sz="2100" dirty="0">
                <a:latin typeface="Arial Rounded MT Bold" panose="020F0704030504030204" pitchFamily="34" charset="0"/>
              </a:rPr>
              <a:t> concept (p&lt;0.05) between the hospital and community pharmacists. Most community pharmacists were unfamiliar with the existence of a </a:t>
            </a:r>
            <a:r>
              <a:rPr lang="en-US" sz="2100" dirty="0" err="1">
                <a:latin typeface="Arial Rounded MT Bold" panose="020F0704030504030204" pitchFamily="34" charset="0"/>
              </a:rPr>
              <a:t>pharmacovigilance</a:t>
            </a:r>
            <a:r>
              <a:rPr lang="en-US" sz="2100" dirty="0">
                <a:latin typeface="Arial Rounded MT Bold" panose="020F0704030504030204" pitchFamily="34" charset="0"/>
              </a:rPr>
              <a:t> center in Saudi Arabia. Furthermore, community pharmacists were unaware of where they could get an ADR reporting form, but hospital pharmacists were aware of this (p&lt;0.05). </a:t>
            </a:r>
            <a:endParaRPr lang="en-US" sz="2100" dirty="0" smtClean="0">
              <a:latin typeface="Arial Rounded MT Bold" panose="020F0704030504030204" pitchFamily="34" charset="0"/>
            </a:endParaRPr>
          </a:p>
          <a:p>
            <a:pPr marL="0" indent="0" algn="just">
              <a:buNone/>
            </a:pPr>
            <a:r>
              <a:rPr lang="en-US" sz="2100" b="1" dirty="0" smtClean="0">
                <a:latin typeface="Arial Rounded MT Bold" panose="020F0704030504030204" pitchFamily="34" charset="0"/>
              </a:rPr>
              <a:t>Conclusion</a:t>
            </a:r>
            <a:r>
              <a:rPr lang="en-US" sz="2100" b="1" dirty="0">
                <a:latin typeface="Arial Rounded MT Bold" panose="020F0704030504030204" pitchFamily="34" charset="0"/>
              </a:rPr>
              <a:t>:</a:t>
            </a:r>
            <a:r>
              <a:rPr lang="en-US" sz="2100" dirty="0">
                <a:latin typeface="Arial Rounded MT Bold" panose="020F0704030504030204" pitchFamily="34" charset="0"/>
              </a:rPr>
              <a:t> The results of this study demonstrated that pharmacists who work at hospitals among different regions in Saudi Arabia had a higher awareness of the </a:t>
            </a:r>
            <a:r>
              <a:rPr lang="en-US" sz="2100" dirty="0" err="1">
                <a:latin typeface="Arial Rounded MT Bold" panose="020F0704030504030204" pitchFamily="34" charset="0"/>
              </a:rPr>
              <a:t>pharmacovigilance</a:t>
            </a:r>
            <a:r>
              <a:rPr lang="en-US" sz="2100" dirty="0">
                <a:latin typeface="Arial Rounded MT Bold" panose="020F0704030504030204" pitchFamily="34" charset="0"/>
              </a:rPr>
              <a:t> system than that of community pharmacists who worked at the community pharmacy.</a:t>
            </a:r>
            <a:endParaRPr lang="en-US" sz="2100" dirty="0" smtClean="0">
              <a:latin typeface="Arial Rounded MT Bold" panose="020F07040305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961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7240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41195" y="2055813"/>
            <a:ext cx="1133674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CONCLUSION</a:t>
            </a:r>
            <a:r>
              <a:rPr lang="en-US" sz="3000" b="1" dirty="0"/>
              <a:t>:</a:t>
            </a:r>
            <a:endParaRPr lang="en-US" sz="3000" b="1" dirty="0" smtClean="0"/>
          </a:p>
          <a:p>
            <a:pPr algn="just"/>
            <a:r>
              <a:rPr lang="en-US" sz="2500" dirty="0" smtClean="0">
                <a:latin typeface="Arial Rounded MT Bold" panose="020F0704030504030204" pitchFamily="34" charset="0"/>
              </a:rPr>
              <a:t>Hospital </a:t>
            </a:r>
            <a:r>
              <a:rPr lang="en-US" sz="2500" dirty="0">
                <a:latin typeface="Arial Rounded MT Bold" panose="020F0704030504030204" pitchFamily="34" charset="0"/>
              </a:rPr>
              <a:t>pharmacists are more aware of the </a:t>
            </a:r>
            <a:r>
              <a:rPr lang="en-US" sz="2500" dirty="0" err="1">
                <a:latin typeface="Arial Rounded MT Bold" panose="020F0704030504030204" pitchFamily="34" charset="0"/>
              </a:rPr>
              <a:t>pharmacovigilance</a:t>
            </a:r>
            <a:r>
              <a:rPr lang="en-US" sz="2500" dirty="0">
                <a:latin typeface="Arial Rounded MT Bold" panose="020F0704030504030204" pitchFamily="34" charset="0"/>
              </a:rPr>
              <a:t> system than community pharmacists are. Educational programs are required to increase pharmacists’ awareness about the </a:t>
            </a:r>
            <a:r>
              <a:rPr lang="en-US" sz="2500" dirty="0" err="1">
                <a:latin typeface="Arial Rounded MT Bold" panose="020F0704030504030204" pitchFamily="34" charset="0"/>
              </a:rPr>
              <a:t>pharmacovigilance</a:t>
            </a:r>
            <a:r>
              <a:rPr lang="en-US" sz="2500" dirty="0">
                <a:latin typeface="Arial Rounded MT Bold" panose="020F0704030504030204" pitchFamily="34" charset="0"/>
              </a:rPr>
              <a:t> system. </a:t>
            </a:r>
            <a:endParaRPr lang="en-US" sz="25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286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331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Rounded MT Bold</vt:lpstr>
      <vt:lpstr>Calibri</vt:lpstr>
      <vt:lpstr>Calibri Light</vt:lpstr>
      <vt:lpstr>Impact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 1</dc:creator>
  <cp:lastModifiedBy>PHCOG02</cp:lastModifiedBy>
  <cp:revision>49</cp:revision>
  <dcterms:created xsi:type="dcterms:W3CDTF">2018-11-10T07:13:39Z</dcterms:created>
  <dcterms:modified xsi:type="dcterms:W3CDTF">2019-09-25T07:13:35Z</dcterms:modified>
</cp:coreProperties>
</file>