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6" r:id="rId3"/>
    <p:sldId id="269" r:id="rId4"/>
    <p:sldId id="270" r:id="rId5"/>
    <p:sldId id="261" r:id="rId6"/>
    <p:sldId id="259" r:id="rId7"/>
    <p:sldId id="265"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789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74" d="100"/>
          <a:sy n="74" d="100"/>
        </p:scale>
        <p:origin x="498"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C29DB68-2CF6-4E6B-8640-EFF5784C684E}"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12519529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29DB68-2CF6-4E6B-8640-EFF5784C684E}"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168439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29DB68-2CF6-4E6B-8640-EFF5784C684E}"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41745934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29DB68-2CF6-4E6B-8640-EFF5784C684E}"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5601201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C29DB68-2CF6-4E6B-8640-EFF5784C684E}"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730371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C29DB68-2CF6-4E6B-8640-EFF5784C684E}"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9034366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C29DB68-2CF6-4E6B-8640-EFF5784C684E}" type="datetimeFigureOut">
              <a:rPr lang="en-US" smtClean="0"/>
              <a:t>9/25/2019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282658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C29DB68-2CF6-4E6B-8640-EFF5784C684E}" type="datetimeFigureOut">
              <a:rPr lang="en-US" smtClean="0"/>
              <a:t>9/25/2019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857263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29DB68-2CF6-4E6B-8640-EFF5784C684E}" type="datetimeFigureOut">
              <a:rPr lang="en-US" smtClean="0"/>
              <a:t>9/25/2019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0223421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36083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6027494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29DB68-2CF6-4E6B-8640-EFF5784C684E}" type="datetimeFigureOut">
              <a:rPr lang="en-US" smtClean="0"/>
              <a:t>9/25/2019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333CB2-E4E4-4451-842C-12FCFA2FDAF5}" type="slidenum">
              <a:rPr lang="en-US" smtClean="0"/>
              <a:t>‹#›</a:t>
            </a:fld>
            <a:endParaRPr lang="en-US"/>
          </a:p>
        </p:txBody>
      </p:sp>
    </p:spTree>
    <p:extLst>
      <p:ext uri="{BB962C8B-B14F-4D97-AF65-F5344CB8AC3E}">
        <p14:creationId xmlns:p14="http://schemas.microsoft.com/office/powerpoint/2010/main" val="35444488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882588"/>
            <a:ext cx="12077252" cy="4975412"/>
          </a:xfrm>
        </p:spPr>
        <p:txBody>
          <a:bodyPr>
            <a:normAutofit/>
          </a:bodyPr>
          <a:lstStyle/>
          <a:p>
            <a:r>
              <a:rPr lang="en-US" sz="6600" dirty="0">
                <a:latin typeface="Impact" panose="020B0806030902050204" pitchFamily="34" charset="0"/>
              </a:rPr>
              <a:t>Pharmacist’s Practice of Reporting of Adverse Drug Reactions in Saudi </a:t>
            </a:r>
            <a:r>
              <a:rPr lang="en-US" sz="6600" dirty="0" smtClean="0">
                <a:latin typeface="Impact" panose="020B0806030902050204" pitchFamily="34" charset="0"/>
              </a:rPr>
              <a:t>Arabia</a:t>
            </a:r>
          </a:p>
          <a:p>
            <a:r>
              <a:rPr lang="en-US" sz="3600" dirty="0" smtClean="0"/>
              <a:t> </a:t>
            </a:r>
            <a:r>
              <a:rPr lang="en-US" sz="3600" b="1" dirty="0"/>
              <a:t>Fatima </a:t>
            </a:r>
            <a:r>
              <a:rPr lang="en-US" sz="3600" b="1" dirty="0" err="1"/>
              <a:t>Fouad</a:t>
            </a:r>
            <a:r>
              <a:rPr lang="en-US" sz="3600" b="1" dirty="0"/>
              <a:t> Al </a:t>
            </a:r>
            <a:r>
              <a:rPr lang="en-US" sz="3600" b="1" dirty="0" err="1"/>
              <a:t>Dougahn</a:t>
            </a:r>
            <a:endParaRPr lang="en-US" sz="3600" dirty="0" smtClean="0">
              <a:latin typeface="Impact" panose="020B0806030902050204" pitchFamily="34" charset="0"/>
            </a:endParaRPr>
          </a:p>
          <a:p>
            <a:endParaRPr lang="en-US" sz="6600" dirty="0"/>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98748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855035"/>
            <a:ext cx="12077252" cy="5247666"/>
          </a:xfrm>
        </p:spPr>
        <p:txBody>
          <a:bodyPr>
            <a:normAutofit/>
          </a:bodyPr>
          <a:lstStyle/>
          <a:p>
            <a:pPr algn="l"/>
            <a:r>
              <a:rPr lang="en-US" sz="2200" b="1" dirty="0" smtClean="0">
                <a:latin typeface="Arial Rounded MT Bold" panose="020F0704030504030204" pitchFamily="34" charset="0"/>
              </a:rPr>
              <a:t>ABSTRACT: </a:t>
            </a:r>
          </a:p>
          <a:p>
            <a:pPr algn="just"/>
            <a:r>
              <a:rPr lang="en-US" sz="2200" b="1" dirty="0">
                <a:latin typeface="Arial Rounded MT Bold" panose="020F0704030504030204" pitchFamily="34" charset="0"/>
              </a:rPr>
              <a:t>Objectives: </a:t>
            </a:r>
            <a:r>
              <a:rPr lang="en-US" sz="2200" dirty="0">
                <a:latin typeface="Arial Rounded MT Bold" panose="020F0704030504030204" pitchFamily="34" charset="0"/>
              </a:rPr>
              <a:t>To assess and compare the practice of reporting Adverse Drug Reactions (ADRs) and related factors between community and hospital pharmacists in Saudi Arabia. </a:t>
            </a:r>
            <a:r>
              <a:rPr lang="en-US" sz="2200" b="1" dirty="0">
                <a:latin typeface="Arial Rounded MT Bold" panose="020F0704030504030204" pitchFamily="34" charset="0"/>
              </a:rPr>
              <a:t>Methods: </a:t>
            </a:r>
            <a:r>
              <a:rPr lang="en-US" sz="2200" dirty="0">
                <a:latin typeface="Arial Rounded MT Bold" panose="020F0704030504030204" pitchFamily="34" charset="0"/>
              </a:rPr>
              <a:t>This is a cross-sectional study. We used a structured, validated questionnaire to collect the data. A total of 263 pharmacists participated in the survey. The questionnaire captures demographic data of the participants and had 26 questions related to the practice of reporting ADRs and factors that encourage and discourage pharmacists from reporting ADRs.</a:t>
            </a:r>
            <a:endParaRPr lang="en-US" sz="2200" dirty="0" smtClean="0">
              <a:latin typeface="Arial Rounded MT Bold" panose="020F0704030504030204" pitchFamily="34" charset="0"/>
              <a:ea typeface="Arial Unicode MS" panose="020B0604020202020204" pitchFamily="34" charset="-128"/>
              <a:cs typeface="Arial Unicode MS" panose="020B0604020202020204" pitchFamily="34" charset="-128"/>
            </a:endParaRPr>
          </a:p>
          <a:p>
            <a:endParaRPr lang="en-US" sz="2000" dirty="0">
              <a:latin typeface="Arial Rounded MT Bold" panose="020F0704030504030204" pitchFamily="34" charset="0"/>
            </a:endParaRP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18303269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867914"/>
            <a:ext cx="12077252" cy="5247666"/>
          </a:xfrm>
        </p:spPr>
        <p:txBody>
          <a:bodyPr>
            <a:normAutofit/>
          </a:bodyPr>
          <a:lstStyle/>
          <a:p>
            <a:pPr algn="l"/>
            <a:r>
              <a:rPr lang="en-US" sz="2200" b="1" dirty="0" smtClean="0">
                <a:latin typeface="Arial Rounded MT Bold" panose="020F0704030504030204" pitchFamily="34" charset="0"/>
              </a:rPr>
              <a:t>ABSTRACT: </a:t>
            </a:r>
          </a:p>
          <a:p>
            <a:pPr algn="just"/>
            <a:r>
              <a:rPr lang="en-US" sz="2200" b="1" dirty="0">
                <a:latin typeface="Arial Rounded MT Bold" panose="020F0704030504030204" pitchFamily="34" charset="0"/>
              </a:rPr>
              <a:t>Results</a:t>
            </a:r>
            <a:r>
              <a:rPr lang="en-US" sz="2200" dirty="0">
                <a:latin typeface="Arial Rounded MT Bold" panose="020F0704030504030204" pitchFamily="34" charset="0"/>
              </a:rPr>
              <a:t>: Community pharmacists did not know the location of the ADR form, but hospital pharmacists did know about it, which was significantly different (P&lt;0.05). Despite the increased awareness of ADR form among the hospital pharmacists’, the overall reporting rate was found to be meager among both the group of pharmacists. We found that several reasons led to the low reporting rate of ADR, for example, community pharmacists were unaware of how to report ADR and they considered that the ADR is too trivial to be reported compared to hospital pharmacists (P&lt;0.05). in addition, community pharmacists were not know whom to report the ADRs compared to the hospital pharmacists, which was significantly different (P&lt;0.05).</a:t>
            </a:r>
            <a:endParaRPr lang="en-US" sz="2000" dirty="0">
              <a:latin typeface="Arial Rounded MT Bold" panose="020F0704030504030204" pitchFamily="34" charset="0"/>
            </a:endParaRP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9533089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816398"/>
            <a:ext cx="12077252" cy="5247666"/>
          </a:xfrm>
        </p:spPr>
        <p:txBody>
          <a:bodyPr>
            <a:normAutofit/>
          </a:bodyPr>
          <a:lstStyle/>
          <a:p>
            <a:pPr algn="l"/>
            <a:r>
              <a:rPr lang="en-US" b="1" dirty="0" smtClean="0">
                <a:latin typeface="Arial Rounded MT Bold" panose="020F0704030504030204" pitchFamily="34" charset="0"/>
              </a:rPr>
              <a:t>ABSTRACT: </a:t>
            </a:r>
          </a:p>
          <a:p>
            <a:pPr algn="just"/>
            <a:r>
              <a:rPr lang="en-US" b="1" dirty="0" smtClean="0">
                <a:latin typeface="Arial Rounded MT Bold" panose="020F0704030504030204" pitchFamily="34" charset="0"/>
              </a:rPr>
              <a:t>Conclusion: </a:t>
            </a:r>
            <a:r>
              <a:rPr lang="en-US" dirty="0">
                <a:latin typeface="Arial Rounded MT Bold" panose="020F0704030504030204" pitchFamily="34" charset="0"/>
              </a:rPr>
              <a:t>The results of this study demonstrated that pharmacists who work at hospitals had a higher awareness of practicing system of reporting ADRs than that of community pharmacists. Increasing awareness among community pharmacists regarding the </a:t>
            </a:r>
            <a:r>
              <a:rPr lang="en-US" dirty="0" err="1">
                <a:latin typeface="Arial Rounded MT Bold" panose="020F0704030504030204" pitchFamily="34" charset="0"/>
              </a:rPr>
              <a:t>pharmacovigilance</a:t>
            </a:r>
            <a:r>
              <a:rPr lang="en-US" dirty="0">
                <a:latin typeface="Arial Rounded MT Bold" panose="020F0704030504030204" pitchFamily="34" charset="0"/>
              </a:rPr>
              <a:t> and ADR reporting systems is highly recommended in the Kingdom of Saudi Arabia.</a:t>
            </a: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20664404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610334"/>
            <a:ext cx="12077252" cy="5247666"/>
          </a:xfrm>
        </p:spPr>
        <p:txBody>
          <a:bodyPr>
            <a:normAutofit/>
          </a:bodyPr>
          <a:lstStyle/>
          <a:p>
            <a:endParaRPr lang="en-US" dirty="0" smtClean="0"/>
          </a:p>
          <a:p>
            <a:endParaRPr lang="en-US" dirty="0"/>
          </a:p>
        </p:txBody>
      </p:sp>
      <p:pic>
        <p:nvPicPr>
          <p:cNvPr id="2" name="Picture 1"/>
          <p:cNvPicPr>
            <a:picLocks noChangeAspect="1"/>
          </p:cNvPicPr>
          <p:nvPr/>
        </p:nvPicPr>
        <p:blipFill>
          <a:blip r:embed="rId2"/>
          <a:stretch>
            <a:fillRect/>
          </a:stretch>
        </p:blipFill>
        <p:spPr>
          <a:xfrm>
            <a:off x="4200525" y="2024367"/>
            <a:ext cx="3790950" cy="4419600"/>
          </a:xfrm>
          <a:prstGeom prst="rect">
            <a:avLst/>
          </a:prstGeom>
        </p:spPr>
      </p:pic>
      <p:pic>
        <p:nvPicPr>
          <p:cNvPr id="5" name="Picture 4"/>
          <p:cNvPicPr>
            <a:picLocks noChangeAspect="1"/>
          </p:cNvPicPr>
          <p:nvPr/>
        </p:nvPicPr>
        <p:blipFill>
          <a:blip r:embed="rId3"/>
          <a:stretch>
            <a:fillRect/>
          </a:stretch>
        </p:blipFill>
        <p:spPr>
          <a:xfrm>
            <a:off x="0" y="0"/>
            <a:ext cx="12192000" cy="1724025"/>
          </a:xfrm>
          <a:prstGeom prst="rect">
            <a:avLst/>
          </a:prstGeom>
        </p:spPr>
      </p:pic>
    </p:spTree>
    <p:extLst>
      <p:ext uri="{BB962C8B-B14F-4D97-AF65-F5344CB8AC3E}">
        <p14:creationId xmlns:p14="http://schemas.microsoft.com/office/powerpoint/2010/main" val="40829952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610334"/>
            <a:ext cx="12077252" cy="5247666"/>
          </a:xfrm>
        </p:spPr>
        <p:txBody>
          <a:bodyPr>
            <a:normAutofit/>
          </a:bodyPr>
          <a:lstStyle/>
          <a:p>
            <a:endParaRPr lang="en-US" dirty="0" smtClean="0"/>
          </a:p>
          <a:p>
            <a:endParaRPr lang="en-US" dirty="0"/>
          </a:p>
        </p:txBody>
      </p:sp>
      <p:pic>
        <p:nvPicPr>
          <p:cNvPr id="5" name="Picture 4"/>
          <p:cNvPicPr>
            <a:picLocks noChangeAspect="1"/>
          </p:cNvPicPr>
          <p:nvPr/>
        </p:nvPicPr>
        <p:blipFill>
          <a:blip r:embed="rId2"/>
          <a:stretch>
            <a:fillRect/>
          </a:stretch>
        </p:blipFill>
        <p:spPr>
          <a:xfrm>
            <a:off x="3986819" y="2521612"/>
            <a:ext cx="4333109" cy="3425110"/>
          </a:xfrm>
          <a:prstGeom prst="rect">
            <a:avLst/>
          </a:prstGeom>
        </p:spPr>
      </p:pic>
      <p:pic>
        <p:nvPicPr>
          <p:cNvPr id="6" name="Picture 5"/>
          <p:cNvPicPr>
            <a:picLocks noChangeAspect="1"/>
          </p:cNvPicPr>
          <p:nvPr/>
        </p:nvPicPr>
        <p:blipFill>
          <a:blip r:embed="rId3"/>
          <a:stretch>
            <a:fillRect/>
          </a:stretch>
        </p:blipFill>
        <p:spPr>
          <a:xfrm>
            <a:off x="0" y="0"/>
            <a:ext cx="12192000" cy="1724025"/>
          </a:xfrm>
          <a:prstGeom prst="rect">
            <a:avLst/>
          </a:prstGeom>
        </p:spPr>
      </p:pic>
    </p:spTree>
    <p:extLst>
      <p:ext uri="{BB962C8B-B14F-4D97-AF65-F5344CB8AC3E}">
        <p14:creationId xmlns:p14="http://schemas.microsoft.com/office/powerpoint/2010/main" val="35344978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842156"/>
            <a:ext cx="12077252" cy="5247666"/>
          </a:xfrm>
        </p:spPr>
        <p:txBody>
          <a:bodyPr>
            <a:normAutofit/>
          </a:bodyPr>
          <a:lstStyle/>
          <a:p>
            <a:pPr algn="l"/>
            <a:r>
              <a:rPr lang="en-US" b="1" dirty="0" smtClean="0">
                <a:latin typeface="Arial Rounded MT Bold" panose="020F0704030504030204" pitchFamily="34" charset="0"/>
              </a:rPr>
              <a:t>CONCLUSION: </a:t>
            </a:r>
          </a:p>
          <a:p>
            <a:pPr algn="just"/>
            <a:r>
              <a:rPr lang="en-US" dirty="0">
                <a:latin typeface="Arial Rounded MT Bold" panose="020F0704030504030204" pitchFamily="34" charset="0"/>
              </a:rPr>
              <a:t>Hospital pharmacists have higher awareness regarding the practice of reporting ADRs and </a:t>
            </a:r>
            <a:r>
              <a:rPr lang="en-US" dirty="0" err="1">
                <a:latin typeface="Arial Rounded MT Bold" panose="020F0704030504030204" pitchFamily="34" charset="0"/>
              </a:rPr>
              <a:t>pharmacovigilance</a:t>
            </a:r>
            <a:r>
              <a:rPr lang="en-US" dirty="0">
                <a:latin typeface="Arial Rounded MT Bold" panose="020F0704030504030204" pitchFamily="34" charset="0"/>
              </a:rPr>
              <a:t> system compared to community pharmacists. Despite this, the reporting rate of ADRs for both community and hospital pharmacists was meager. The mobile application has eased out the reporting process.</a:t>
            </a:r>
            <a:endParaRPr lang="en-US" b="1" dirty="0" smtClean="0">
              <a:latin typeface="Arial Rounded MT Bold" panose="020F0704030504030204" pitchFamily="34" charset="0"/>
            </a:endParaRP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6103616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83</TotalTime>
  <Words>338</Words>
  <Application>Microsoft Office PowerPoint</Application>
  <PresentationFormat>Widescreen</PresentationFormat>
  <Paragraphs>10</Paragraphs>
  <Slides>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Arial Unicode MS</vt:lpstr>
      <vt:lpstr>Arial</vt:lpstr>
      <vt:lpstr>Arial Rounded MT Bold</vt:lpstr>
      <vt:lpstr>Calibri</vt:lpstr>
      <vt:lpstr>Calibri Light</vt:lpstr>
      <vt:lpstr>Impact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 1</dc:creator>
  <cp:lastModifiedBy>PHCOG02</cp:lastModifiedBy>
  <cp:revision>16</cp:revision>
  <dcterms:created xsi:type="dcterms:W3CDTF">2018-11-10T07:13:39Z</dcterms:created>
  <dcterms:modified xsi:type="dcterms:W3CDTF">2019-09-25T07:41:19Z</dcterms:modified>
</cp:coreProperties>
</file>